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notesSlides/notesSlide3.xml" ContentType="application/vnd.openxmlformats-officedocument.presentationml.notesSlide+xml"/>
  <Default Extension="png" ContentType="image/png"/>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Default Extension="jpeg" ContentType="image/jpeg"/>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Default Extension="gif" ContentType="image/gif"/>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90" r:id="rId1"/>
  </p:sldMasterIdLst>
  <p:notesMasterIdLst>
    <p:notesMasterId r:id="rId76"/>
  </p:notesMasterIdLst>
  <p:sldIdLst>
    <p:sldId id="259" r:id="rId2"/>
    <p:sldId id="292" r:id="rId3"/>
    <p:sldId id="305" r:id="rId4"/>
    <p:sldId id="281" r:id="rId5"/>
    <p:sldId id="282" r:id="rId6"/>
    <p:sldId id="306" r:id="rId7"/>
    <p:sldId id="308" r:id="rId8"/>
    <p:sldId id="309" r:id="rId9"/>
    <p:sldId id="307" r:id="rId10"/>
    <p:sldId id="283" r:id="rId11"/>
    <p:sldId id="364" r:id="rId12"/>
    <p:sldId id="340" r:id="rId13"/>
    <p:sldId id="341" r:id="rId14"/>
    <p:sldId id="284" r:id="rId15"/>
    <p:sldId id="329" r:id="rId16"/>
    <p:sldId id="310" r:id="rId17"/>
    <p:sldId id="299" r:id="rId18"/>
    <p:sldId id="311" r:id="rId19"/>
    <p:sldId id="288" r:id="rId20"/>
    <p:sldId id="289" r:id="rId21"/>
    <p:sldId id="293" r:id="rId22"/>
    <p:sldId id="294" r:id="rId23"/>
    <p:sldId id="295" r:id="rId24"/>
    <p:sldId id="342" r:id="rId25"/>
    <p:sldId id="343" r:id="rId26"/>
    <p:sldId id="345" r:id="rId27"/>
    <p:sldId id="338" r:id="rId28"/>
    <p:sldId id="354" r:id="rId29"/>
    <p:sldId id="355" r:id="rId30"/>
    <p:sldId id="365" r:id="rId31"/>
    <p:sldId id="347" r:id="rId32"/>
    <p:sldId id="346" r:id="rId33"/>
    <p:sldId id="348" r:id="rId34"/>
    <p:sldId id="339" r:id="rId35"/>
    <p:sldId id="349" r:id="rId36"/>
    <p:sldId id="356" r:id="rId37"/>
    <p:sldId id="366" r:id="rId38"/>
    <p:sldId id="333" r:id="rId39"/>
    <p:sldId id="334" r:id="rId40"/>
    <p:sldId id="335" r:id="rId41"/>
    <p:sldId id="336" r:id="rId42"/>
    <p:sldId id="367" r:id="rId43"/>
    <p:sldId id="296" r:id="rId44"/>
    <p:sldId id="301" r:id="rId45"/>
    <p:sldId id="303" r:id="rId46"/>
    <p:sldId id="302" r:id="rId47"/>
    <p:sldId id="304" r:id="rId48"/>
    <p:sldId id="350" r:id="rId49"/>
    <p:sldId id="351" r:id="rId50"/>
    <p:sldId id="314" r:id="rId51"/>
    <p:sldId id="280" r:id="rId52"/>
    <p:sldId id="368" r:id="rId53"/>
    <p:sldId id="312" r:id="rId54"/>
    <p:sldId id="323" r:id="rId55"/>
    <p:sldId id="321" r:id="rId56"/>
    <p:sldId id="315" r:id="rId57"/>
    <p:sldId id="316" r:id="rId58"/>
    <p:sldId id="317" r:id="rId59"/>
    <p:sldId id="318" r:id="rId60"/>
    <p:sldId id="322" r:id="rId61"/>
    <p:sldId id="325" r:id="rId62"/>
    <p:sldId id="353" r:id="rId63"/>
    <p:sldId id="326" r:id="rId64"/>
    <p:sldId id="352" r:id="rId65"/>
    <p:sldId id="359" r:id="rId66"/>
    <p:sldId id="360" r:id="rId67"/>
    <p:sldId id="361" r:id="rId68"/>
    <p:sldId id="362" r:id="rId69"/>
    <p:sldId id="358" r:id="rId70"/>
    <p:sldId id="327" r:id="rId71"/>
    <p:sldId id="363" r:id="rId72"/>
    <p:sldId id="328" r:id="rId73"/>
    <p:sldId id="313" r:id="rId74"/>
    <p:sldId id="324" r:id="rId75"/>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Times" charset="0"/>
        <a:ea typeface="+mn-ea"/>
        <a:cs typeface="+mn-cs"/>
      </a:defRPr>
    </a:lvl1pPr>
    <a:lvl2pPr marL="457200" algn="l" rtl="0" eaLnBrk="0" fontAlgn="base" hangingPunct="0">
      <a:spcBef>
        <a:spcPct val="0"/>
      </a:spcBef>
      <a:spcAft>
        <a:spcPct val="0"/>
      </a:spcAft>
      <a:defRPr sz="2400" kern="1200">
        <a:solidFill>
          <a:schemeClr val="tx1"/>
        </a:solidFill>
        <a:latin typeface="Times" charset="0"/>
        <a:ea typeface="+mn-ea"/>
        <a:cs typeface="+mn-cs"/>
      </a:defRPr>
    </a:lvl2pPr>
    <a:lvl3pPr marL="914400" algn="l" rtl="0" eaLnBrk="0" fontAlgn="base" hangingPunct="0">
      <a:spcBef>
        <a:spcPct val="0"/>
      </a:spcBef>
      <a:spcAft>
        <a:spcPct val="0"/>
      </a:spcAft>
      <a:defRPr sz="2400" kern="1200">
        <a:solidFill>
          <a:schemeClr val="tx1"/>
        </a:solidFill>
        <a:latin typeface="Times" charset="0"/>
        <a:ea typeface="+mn-ea"/>
        <a:cs typeface="+mn-cs"/>
      </a:defRPr>
    </a:lvl3pPr>
    <a:lvl4pPr marL="1371600" algn="l" rtl="0" eaLnBrk="0" fontAlgn="base" hangingPunct="0">
      <a:spcBef>
        <a:spcPct val="0"/>
      </a:spcBef>
      <a:spcAft>
        <a:spcPct val="0"/>
      </a:spcAft>
      <a:defRPr sz="2400" kern="1200">
        <a:solidFill>
          <a:schemeClr val="tx1"/>
        </a:solidFill>
        <a:latin typeface="Times" charset="0"/>
        <a:ea typeface="+mn-ea"/>
        <a:cs typeface="+mn-cs"/>
      </a:defRPr>
    </a:lvl4pPr>
    <a:lvl5pPr marL="1828800" algn="l" rtl="0" eaLnBrk="0" fontAlgn="base" hangingPunct="0">
      <a:spcBef>
        <a:spcPct val="0"/>
      </a:spcBef>
      <a:spcAft>
        <a:spcPct val="0"/>
      </a:spcAft>
      <a:defRPr sz="2400" kern="1200">
        <a:solidFill>
          <a:schemeClr val="tx1"/>
        </a:solidFill>
        <a:latin typeface="Times" charset="0"/>
        <a:ea typeface="+mn-ea"/>
        <a:cs typeface="+mn-cs"/>
      </a:defRPr>
    </a:lvl5pPr>
    <a:lvl6pPr marL="2286000" algn="l" defTabSz="914400" rtl="0" eaLnBrk="1" latinLnBrk="0" hangingPunct="1">
      <a:defRPr sz="2400" kern="1200">
        <a:solidFill>
          <a:schemeClr val="tx1"/>
        </a:solidFill>
        <a:latin typeface="Times" charset="0"/>
        <a:ea typeface="+mn-ea"/>
        <a:cs typeface="+mn-cs"/>
      </a:defRPr>
    </a:lvl6pPr>
    <a:lvl7pPr marL="2743200" algn="l" defTabSz="914400" rtl="0" eaLnBrk="1" latinLnBrk="0" hangingPunct="1">
      <a:defRPr sz="2400" kern="1200">
        <a:solidFill>
          <a:schemeClr val="tx1"/>
        </a:solidFill>
        <a:latin typeface="Times" charset="0"/>
        <a:ea typeface="+mn-ea"/>
        <a:cs typeface="+mn-cs"/>
      </a:defRPr>
    </a:lvl7pPr>
    <a:lvl8pPr marL="3200400" algn="l" defTabSz="914400" rtl="0" eaLnBrk="1" latinLnBrk="0" hangingPunct="1">
      <a:defRPr sz="2400" kern="1200">
        <a:solidFill>
          <a:schemeClr val="tx1"/>
        </a:solidFill>
        <a:latin typeface="Times" charset="0"/>
        <a:ea typeface="+mn-ea"/>
        <a:cs typeface="+mn-cs"/>
      </a:defRPr>
    </a:lvl8pPr>
    <a:lvl9pPr marL="3657600" algn="l" defTabSz="914400" rtl="0" eaLnBrk="1" latinLnBrk="0" hangingPunct="1">
      <a:defRPr sz="2400" kern="1200">
        <a:solidFill>
          <a:schemeClr val="tx1"/>
        </a:solidFill>
        <a:latin typeface="Times"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aximized">
    <p:restoredLeft sz="34555" autoAdjust="0"/>
    <p:restoredTop sz="81647" autoAdjust="0"/>
  </p:normalViewPr>
  <p:slideViewPr>
    <p:cSldViewPr>
      <p:cViewPr varScale="1">
        <p:scale>
          <a:sx n="74" d="100"/>
          <a:sy n="74" d="100"/>
        </p:scale>
        <p:origin x="-390" y="-96"/>
      </p:cViewPr>
      <p:guideLst>
        <p:guide orient="horz" pos="2160"/>
        <p:guide pos="2880"/>
      </p:guideLst>
    </p:cSldViewPr>
  </p:slideViewPr>
  <p:outlineViewPr>
    <p:cViewPr>
      <p:scale>
        <a:sx n="33" d="100"/>
        <a:sy n="33" d="100"/>
      </p:scale>
      <p:origin x="48" y="1293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en-US"/>
          </a:p>
        </p:txBody>
      </p:sp>
      <p:sp>
        <p:nvSpPr>
          <p:cNvPr id="13315"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p>
        </p:txBody>
      </p:sp>
      <p:sp>
        <p:nvSpPr>
          <p:cNvPr id="2560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3317"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3318"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en-US"/>
          </a:p>
        </p:txBody>
      </p:sp>
      <p:sp>
        <p:nvSpPr>
          <p:cNvPr id="13319"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40448112-80FD-4318-A393-7B94A2A8F7FA}"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charset="0"/>
        <a:ea typeface="+mn-ea"/>
        <a:cs typeface="+mn-cs"/>
      </a:defRPr>
    </a:lvl1pPr>
    <a:lvl2pPr marL="457200" algn="l" rtl="0" eaLnBrk="0" fontAlgn="base" hangingPunct="0">
      <a:spcBef>
        <a:spcPct val="30000"/>
      </a:spcBef>
      <a:spcAft>
        <a:spcPct val="0"/>
      </a:spcAft>
      <a:defRPr sz="1200" kern="1200">
        <a:solidFill>
          <a:schemeClr val="tx1"/>
        </a:solidFill>
        <a:latin typeface="Times" charset="0"/>
        <a:ea typeface="+mn-ea"/>
        <a:cs typeface="+mn-cs"/>
      </a:defRPr>
    </a:lvl2pPr>
    <a:lvl3pPr marL="914400" algn="l" rtl="0" eaLnBrk="0" fontAlgn="base" hangingPunct="0">
      <a:spcBef>
        <a:spcPct val="30000"/>
      </a:spcBef>
      <a:spcAft>
        <a:spcPct val="0"/>
      </a:spcAft>
      <a:defRPr sz="1200" kern="1200">
        <a:solidFill>
          <a:schemeClr val="tx1"/>
        </a:solidFill>
        <a:latin typeface="Times" charset="0"/>
        <a:ea typeface="+mn-ea"/>
        <a:cs typeface="+mn-cs"/>
      </a:defRPr>
    </a:lvl3pPr>
    <a:lvl4pPr marL="1371600" algn="l" rtl="0" eaLnBrk="0" fontAlgn="base" hangingPunct="0">
      <a:spcBef>
        <a:spcPct val="30000"/>
      </a:spcBef>
      <a:spcAft>
        <a:spcPct val="0"/>
      </a:spcAft>
      <a:defRPr sz="1200" kern="1200">
        <a:solidFill>
          <a:schemeClr val="tx1"/>
        </a:solidFill>
        <a:latin typeface="Times" charset="0"/>
        <a:ea typeface="+mn-ea"/>
        <a:cs typeface="+mn-cs"/>
      </a:defRPr>
    </a:lvl4pPr>
    <a:lvl5pPr marL="1828800" algn="l" rtl="0" eaLnBrk="0" fontAlgn="base" hangingPunct="0">
      <a:spcBef>
        <a:spcPct val="30000"/>
      </a:spcBef>
      <a:spcAft>
        <a:spcPct val="0"/>
      </a:spcAft>
      <a:defRPr sz="1200" kern="1200">
        <a:solidFill>
          <a:schemeClr val="tx1"/>
        </a:solidFill>
        <a:latin typeface="Times"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volcanoes.usgs.gov/Hazards/What/VolGas/volgas.html#SO2" TargetMode="External"/><Relationship Id="rId2" Type="http://schemas.openxmlformats.org/officeDocument/2006/relationships/slide" Target="../slides/slide7.xml"/><Relationship Id="rId1" Type="http://schemas.openxmlformats.org/officeDocument/2006/relationships/notesMaster" Target="../notesMasters/notesMaster1.xml"/><Relationship Id="rId5" Type="http://schemas.openxmlformats.org/officeDocument/2006/relationships/hyperlink" Target="http://volcanoes.usgs.gov/Hazards/What/VolGas/volgas.html#F" TargetMode="External"/><Relationship Id="rId4" Type="http://schemas.openxmlformats.org/officeDocument/2006/relationships/hyperlink" Target="http://volcanoes.usgs.gov/Hazards/What/VolGas/volgas.html#CO2" TargetMode="Externa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Chile’s </a:t>
            </a:r>
            <a:r>
              <a:rPr lang="en-US" dirty="0" err="1" smtClean="0"/>
              <a:t>Chaitén</a:t>
            </a:r>
            <a:r>
              <a:rPr lang="en-US" dirty="0" smtClean="0"/>
              <a:t> volcano, May 3, 2008 is erupting with lava, ash—and lightning </a:t>
            </a:r>
          </a:p>
          <a:p>
            <a:r>
              <a:rPr lang="en-US" dirty="0" smtClean="0"/>
              <a:t>Photo by Carlos Gutierrez</a:t>
            </a:r>
            <a:endParaRPr lang="en-US" dirty="0"/>
          </a:p>
        </p:txBody>
      </p:sp>
      <p:sp>
        <p:nvSpPr>
          <p:cNvPr id="4" name="Slide Number Placeholder 3"/>
          <p:cNvSpPr>
            <a:spLocks noGrp="1"/>
          </p:cNvSpPr>
          <p:nvPr>
            <p:ph type="sldNum" sz="quarter" idx="10"/>
          </p:nvPr>
        </p:nvSpPr>
        <p:spPr/>
        <p:txBody>
          <a:bodyPr/>
          <a:lstStyle/>
          <a:p>
            <a:pPr>
              <a:defRPr/>
            </a:pPr>
            <a:fld id="{40448112-80FD-4318-A393-7B94A2A8F7FA}" type="slidenum">
              <a:rPr lang="en-US" smtClean="0"/>
              <a:pPr>
                <a:defRPr/>
              </a:pPr>
              <a:t>2</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The ash particles also damage the external and</a:t>
            </a:r>
            <a:r>
              <a:rPr lang="en-US" baseline="0" dirty="0" smtClean="0"/>
              <a:t> </a:t>
            </a:r>
            <a:r>
              <a:rPr lang="en-US" dirty="0" smtClean="0"/>
              <a:t>aerodynamic surfaces of an aircraft…especially the windscreen (is a very common occurrence). Windscreens can become</a:t>
            </a:r>
            <a:r>
              <a:rPr lang="en-US" baseline="0" dirty="0" smtClean="0"/>
              <a:t> totally </a:t>
            </a:r>
            <a:r>
              <a:rPr lang="en-US" baseline="0" dirty="0" err="1" smtClean="0"/>
              <a:t>obscurred</a:t>
            </a:r>
            <a:r>
              <a:rPr lang="en-US" baseline="0" dirty="0" smtClean="0"/>
              <a:t> (etching) or even crack due to the ash’s hardness and the </a:t>
            </a:r>
            <a:r>
              <a:rPr lang="en-US" baseline="0" dirty="0" err="1" smtClean="0"/>
              <a:t>sppeds</a:t>
            </a:r>
            <a:r>
              <a:rPr lang="en-US" baseline="0" dirty="0" smtClean="0"/>
              <a:t> of the aircraft.  </a:t>
            </a:r>
            <a:r>
              <a:rPr lang="en-US" dirty="0" smtClean="0"/>
              <a:t>As a matter of fact, documentation of the frequency and cost of damage to the windscreen helped to spark alert system development. Photo, NOAA-15 Satellite, July 10, 2008, Kilauea Volcano – ash and gas “cloud.”</a:t>
            </a:r>
          </a:p>
          <a:p>
            <a:endParaRPr lang="en-US" dirty="0"/>
          </a:p>
        </p:txBody>
      </p:sp>
      <p:sp>
        <p:nvSpPr>
          <p:cNvPr id="4" name="Slide Number Placeholder 3"/>
          <p:cNvSpPr>
            <a:spLocks noGrp="1"/>
          </p:cNvSpPr>
          <p:nvPr>
            <p:ph type="sldNum" sz="quarter" idx="10"/>
          </p:nvPr>
        </p:nvSpPr>
        <p:spPr/>
        <p:txBody>
          <a:bodyPr/>
          <a:lstStyle/>
          <a:p>
            <a:pPr>
              <a:defRPr/>
            </a:pPr>
            <a:fld id="{40448112-80FD-4318-A393-7B94A2A8F7FA}" type="slidenum">
              <a:rPr lang="en-US" smtClean="0"/>
              <a:pPr>
                <a:defRPr/>
              </a:pPr>
              <a:t>13</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548640" indent="-411480" fontAlgn="auto">
              <a:lnSpc>
                <a:spcPct val="90000"/>
              </a:lnSpc>
              <a:spcAft>
                <a:spcPts val="0"/>
              </a:spcAft>
              <a:buClr>
                <a:schemeClr val="tx1">
                  <a:shade val="95000"/>
                </a:schemeClr>
              </a:buClr>
              <a:buFont typeface="Wingdings 2"/>
              <a:buChar char=""/>
              <a:defRPr/>
            </a:pPr>
            <a:r>
              <a:rPr lang="en-US" dirty="0" smtClean="0"/>
              <a:t>Photo, NOAA-15 Satellite, July 10, 2008, Kilauea Volcano – ash and gas “cloud.”</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40448112-80FD-4318-A393-7B94A2A8F7FA}" type="slidenum">
              <a:rPr lang="en-US" smtClean="0"/>
              <a:pPr>
                <a:defRPr/>
              </a:pPr>
              <a:t>14</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Damage to exterior surfaces of several</a:t>
            </a:r>
            <a:r>
              <a:rPr lang="en-US" baseline="0" dirty="0" smtClean="0"/>
              <a:t> Boeing 727s and </a:t>
            </a:r>
            <a:r>
              <a:rPr lang="en-US" dirty="0" smtClean="0"/>
              <a:t>a schematic of damage to a</a:t>
            </a:r>
            <a:r>
              <a:rPr lang="en-US" baseline="0" dirty="0" smtClean="0"/>
              <a:t> </a:t>
            </a:r>
            <a:r>
              <a:rPr lang="en-US" dirty="0" smtClean="0"/>
              <a:t>747-400 jumbo jet following an encounter with the June 15, 1991, ash cloud from Mount Pinatubo.  From </a:t>
            </a:r>
            <a:r>
              <a:rPr lang="en-US" b="1" i="1" dirty="0" smtClean="0"/>
              <a:t>The 1991 Pinatubo Eruptions and Their Effects on Aircraft Operations ,</a:t>
            </a:r>
            <a:r>
              <a:rPr lang="en-US" b="1" i="1" baseline="0" dirty="0" smtClean="0"/>
              <a:t> </a:t>
            </a:r>
            <a:r>
              <a:rPr lang="en-US" b="0" i="1" baseline="0" dirty="0" smtClean="0"/>
              <a:t>b</a:t>
            </a:r>
            <a:r>
              <a:rPr lang="en-US" b="0" dirty="0" smtClean="0"/>
              <a:t>y Thomas J. </a:t>
            </a:r>
            <a:r>
              <a:rPr lang="en-US" b="0" dirty="0" err="1" smtClean="0"/>
              <a:t>Casadevall</a:t>
            </a:r>
            <a:r>
              <a:rPr lang="en-US" b="0" dirty="0" smtClean="0"/>
              <a:t>, </a:t>
            </a:r>
            <a:r>
              <a:rPr lang="en-US" b="0" dirty="0" err="1" smtClean="0"/>
              <a:t>Perla</a:t>
            </a:r>
            <a:r>
              <a:rPr lang="en-US" b="0" dirty="0" smtClean="0"/>
              <a:t> J. Delos Reyes, and David J. Schneider</a:t>
            </a:r>
            <a:r>
              <a:rPr lang="en-US" b="0" baseline="30000" dirty="0" smtClean="0"/>
              <a:t> –</a:t>
            </a:r>
            <a:r>
              <a:rPr lang="en-US" b="0" baseline="0" dirty="0" smtClean="0"/>
              <a:t> USGS. </a:t>
            </a:r>
            <a:r>
              <a:rPr lang="en-US" sz="1200" dirty="0" smtClean="0"/>
              <a:t>Mt. Pinatubo, June 1991.</a:t>
            </a:r>
            <a:r>
              <a:rPr lang="en-US" sz="1200" baseline="0" dirty="0" smtClean="0"/>
              <a:t>  </a:t>
            </a:r>
            <a:r>
              <a:rPr lang="en-US" sz="1200" dirty="0" smtClean="0"/>
              <a:t>Accumulation of even a few millimeters of ash has caused temporary airport closures. </a:t>
            </a:r>
            <a:r>
              <a:rPr lang="en-US" dirty="0" smtClean="0"/>
              <a:t>Heavy ash fall of up to 6 inches caused this World Airways CD-10 airplane at </a:t>
            </a:r>
            <a:r>
              <a:rPr lang="en-US" dirty="0" err="1" smtClean="0"/>
              <a:t>Cubi</a:t>
            </a:r>
            <a:r>
              <a:rPr lang="en-US" dirty="0" smtClean="0"/>
              <a:t> Point Naval Air Station to set on its tail. All told, 20 commercial jet aircraft</a:t>
            </a:r>
            <a:r>
              <a:rPr lang="en-US" baseline="0" dirty="0" smtClean="0"/>
              <a:t> were heavily damaged. </a:t>
            </a:r>
            <a:r>
              <a:rPr lang="en-US" dirty="0" smtClean="0"/>
              <a:t>The ash cloud caused eleven commercial aircraft in flight emergencies.  </a:t>
            </a:r>
            <a:r>
              <a:rPr lang="en-US" sz="1200" dirty="0" smtClean="0"/>
              <a:t>On rare occasions, airports also have been damaged by </a:t>
            </a:r>
            <a:r>
              <a:rPr lang="en-US" sz="1200" dirty="0" err="1" smtClean="0"/>
              <a:t>pyroclastic</a:t>
            </a:r>
            <a:r>
              <a:rPr lang="en-US" sz="1200" dirty="0" smtClean="0"/>
              <a:t> flows (e.g., on the island of Montserrat, British West Indies, in 1997) and lava flows (notably, at </a:t>
            </a:r>
            <a:r>
              <a:rPr lang="en-US" sz="1200" dirty="0" err="1" smtClean="0"/>
              <a:t>Goma</a:t>
            </a:r>
            <a:r>
              <a:rPr lang="en-US" sz="1200" dirty="0" smtClean="0"/>
              <a:t>, Dem. Rep. of Congo, in 2002). </a:t>
            </a: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endParaRPr lang="en-US" b="1" i="1" dirty="0" smtClean="0"/>
          </a:p>
          <a:p>
            <a:endParaRPr lang="en-US" dirty="0"/>
          </a:p>
        </p:txBody>
      </p:sp>
      <p:sp>
        <p:nvSpPr>
          <p:cNvPr id="4" name="Slide Number Placeholder 3"/>
          <p:cNvSpPr>
            <a:spLocks noGrp="1"/>
          </p:cNvSpPr>
          <p:nvPr>
            <p:ph type="sldNum" sz="quarter" idx="10"/>
          </p:nvPr>
        </p:nvSpPr>
        <p:spPr/>
        <p:txBody>
          <a:bodyPr/>
          <a:lstStyle/>
          <a:p>
            <a:pPr>
              <a:defRPr/>
            </a:pPr>
            <a:fld id="{40448112-80FD-4318-A393-7B94A2A8F7FA}" type="slidenum">
              <a:rPr lang="en-US" smtClean="0"/>
              <a:pPr>
                <a:defRPr/>
              </a:pPr>
              <a:t>15</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Eighty-eight B-25 aircraft of the USAAF were buried in volcanic ash from Mt Vesuvius in Italy March 1944 and rendered completely useless for further operations.</a:t>
            </a:r>
            <a:endParaRPr lang="en-US" dirty="0"/>
          </a:p>
        </p:txBody>
      </p:sp>
      <p:sp>
        <p:nvSpPr>
          <p:cNvPr id="4" name="Slide Number Placeholder 3"/>
          <p:cNvSpPr>
            <a:spLocks noGrp="1"/>
          </p:cNvSpPr>
          <p:nvPr>
            <p:ph type="sldNum" sz="quarter" idx="10"/>
          </p:nvPr>
        </p:nvSpPr>
        <p:spPr/>
        <p:txBody>
          <a:bodyPr/>
          <a:lstStyle/>
          <a:p>
            <a:pPr>
              <a:defRPr/>
            </a:pPr>
            <a:fld id="{40448112-80FD-4318-A393-7B94A2A8F7FA}" type="slidenum">
              <a:rPr lang="en-US" smtClean="0"/>
              <a:pPr>
                <a:defRPr/>
              </a:pPr>
              <a:t>16</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Ash from Mt. Pinatubo blankets the region like snow – 11/27/1991.</a:t>
            </a:r>
            <a:endParaRPr lang="en-US" dirty="0"/>
          </a:p>
        </p:txBody>
      </p:sp>
      <p:sp>
        <p:nvSpPr>
          <p:cNvPr id="4" name="Slide Number Placeholder 3"/>
          <p:cNvSpPr>
            <a:spLocks noGrp="1"/>
          </p:cNvSpPr>
          <p:nvPr>
            <p:ph type="sldNum" sz="quarter" idx="10"/>
          </p:nvPr>
        </p:nvSpPr>
        <p:spPr/>
        <p:txBody>
          <a:bodyPr/>
          <a:lstStyle/>
          <a:p>
            <a:pPr>
              <a:defRPr/>
            </a:pPr>
            <a:fld id="{40448112-80FD-4318-A393-7B94A2A8F7FA}" type="slidenum">
              <a:rPr lang="en-US" smtClean="0"/>
              <a:pPr>
                <a:defRPr/>
              </a:pPr>
              <a:t>17</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will talk about some of</a:t>
            </a:r>
            <a:r>
              <a:rPr lang="en-US" baseline="0" dirty="0" smtClean="0"/>
              <a:t> the alternatives in satellite tracking and plume forecasting later.</a:t>
            </a:r>
            <a:endParaRPr lang="en-US" dirty="0"/>
          </a:p>
        </p:txBody>
      </p:sp>
      <p:sp>
        <p:nvSpPr>
          <p:cNvPr id="4" name="Slide Number Placeholder 3"/>
          <p:cNvSpPr>
            <a:spLocks noGrp="1"/>
          </p:cNvSpPr>
          <p:nvPr>
            <p:ph type="sldNum" sz="quarter" idx="10"/>
          </p:nvPr>
        </p:nvSpPr>
        <p:spPr/>
        <p:txBody>
          <a:bodyPr/>
          <a:lstStyle/>
          <a:p>
            <a:pPr>
              <a:defRPr/>
            </a:pPr>
            <a:fld id="{40448112-80FD-4318-A393-7B94A2A8F7FA}" type="slidenum">
              <a:rPr lang="en-US" smtClean="0"/>
              <a:pPr>
                <a:defRPr/>
              </a:pPr>
              <a:t>18</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There</a:t>
            </a:r>
            <a:r>
              <a:rPr lang="en-US" baseline="0" dirty="0" smtClean="0"/>
              <a:t> are over a hundred active volcanoes in the North Pacific region (about 20% of the world’s active volcanoes).</a:t>
            </a:r>
            <a:endParaRPr lang="en-US" dirty="0"/>
          </a:p>
        </p:txBody>
      </p:sp>
      <p:sp>
        <p:nvSpPr>
          <p:cNvPr id="4" name="Slide Number Placeholder 3"/>
          <p:cNvSpPr>
            <a:spLocks noGrp="1"/>
          </p:cNvSpPr>
          <p:nvPr>
            <p:ph type="sldNum" sz="quarter" idx="10"/>
          </p:nvPr>
        </p:nvSpPr>
        <p:spPr/>
        <p:txBody>
          <a:bodyPr/>
          <a:lstStyle/>
          <a:p>
            <a:pPr>
              <a:defRPr/>
            </a:pPr>
            <a:fld id="{40448112-80FD-4318-A393-7B94A2A8F7FA}" type="slidenum">
              <a:rPr lang="en-US" smtClean="0"/>
              <a:pPr>
                <a:defRPr/>
              </a:pPr>
              <a:t>19</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Common flight routes near of over this highly active volcanic</a:t>
            </a:r>
            <a:r>
              <a:rPr lang="en-US" baseline="0" dirty="0" smtClean="0"/>
              <a:t> region.   One can easily see the need for advanced observations and forecasting of volcanic plume movement. </a:t>
            </a:r>
            <a:endParaRPr lang="en-US" dirty="0"/>
          </a:p>
        </p:txBody>
      </p:sp>
      <p:sp>
        <p:nvSpPr>
          <p:cNvPr id="4" name="Slide Number Placeholder 3"/>
          <p:cNvSpPr>
            <a:spLocks noGrp="1"/>
          </p:cNvSpPr>
          <p:nvPr>
            <p:ph type="sldNum" sz="quarter" idx="10"/>
          </p:nvPr>
        </p:nvSpPr>
        <p:spPr/>
        <p:txBody>
          <a:bodyPr/>
          <a:lstStyle/>
          <a:p>
            <a:pPr>
              <a:defRPr/>
            </a:pPr>
            <a:fld id="{40448112-80FD-4318-A393-7B94A2A8F7FA}" type="slidenum">
              <a:rPr lang="en-US" smtClean="0"/>
              <a:pPr>
                <a:defRPr/>
              </a:pPr>
              <a:t>20</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dirty="0" smtClean="0"/>
              <a:t>Mt. Pinatubo, June 1991.</a:t>
            </a:r>
            <a:r>
              <a:rPr lang="en-US" sz="1200" baseline="0" dirty="0" smtClean="0"/>
              <a:t>  </a:t>
            </a:r>
            <a:r>
              <a:rPr lang="en-US" sz="1200" dirty="0" smtClean="0"/>
              <a:t>Accumulation of even a few millimeters of ash has caused temporary airport closures. </a:t>
            </a:r>
            <a:r>
              <a:rPr lang="en-US" dirty="0" smtClean="0"/>
              <a:t>Heavy ash fall of up to 6 inches caused this World Airways CD-10 airplane at </a:t>
            </a:r>
            <a:r>
              <a:rPr lang="en-US" dirty="0" err="1" smtClean="0"/>
              <a:t>Cubi</a:t>
            </a:r>
            <a:r>
              <a:rPr lang="en-US" dirty="0" smtClean="0"/>
              <a:t> Point Naval Air Station to set on its tail. All told, 20 commercial jet aircraft</a:t>
            </a:r>
            <a:r>
              <a:rPr lang="en-US" baseline="0" dirty="0" smtClean="0"/>
              <a:t> were heavily damaged. </a:t>
            </a:r>
            <a:r>
              <a:rPr lang="en-US" dirty="0" smtClean="0"/>
              <a:t>The ash cloud caused eleven commercial aircraft in flight emergencies.  </a:t>
            </a:r>
            <a:r>
              <a:rPr lang="en-US" sz="1200" dirty="0" smtClean="0"/>
              <a:t>On rare occasions, airports also have been damaged by </a:t>
            </a:r>
            <a:r>
              <a:rPr lang="en-US" sz="1200" dirty="0" err="1" smtClean="0"/>
              <a:t>pyroclastic</a:t>
            </a:r>
            <a:r>
              <a:rPr lang="en-US" sz="1200" dirty="0" smtClean="0"/>
              <a:t> flows (e.g., on the island of Montserrat, British West Indies, in 1997) and lava flows (notably, at </a:t>
            </a:r>
            <a:r>
              <a:rPr lang="en-US" sz="1200" dirty="0" err="1" smtClean="0"/>
              <a:t>Goma</a:t>
            </a:r>
            <a:r>
              <a:rPr lang="en-US" sz="1200" dirty="0" smtClean="0"/>
              <a:t>, Dem. Rep. of Congo, in 2002). </a:t>
            </a:r>
            <a:endParaRPr lang="en-US" dirty="0"/>
          </a:p>
        </p:txBody>
      </p:sp>
      <p:sp>
        <p:nvSpPr>
          <p:cNvPr id="4" name="Slide Number Placeholder 3"/>
          <p:cNvSpPr>
            <a:spLocks noGrp="1"/>
          </p:cNvSpPr>
          <p:nvPr>
            <p:ph type="sldNum" sz="quarter" idx="10"/>
          </p:nvPr>
        </p:nvSpPr>
        <p:spPr/>
        <p:txBody>
          <a:bodyPr/>
          <a:lstStyle/>
          <a:p>
            <a:pPr>
              <a:defRPr/>
            </a:pPr>
            <a:fld id="{40448112-80FD-4318-A393-7B94A2A8F7FA}" type="slidenum">
              <a:rPr lang="en-US" smtClean="0"/>
              <a:pPr>
                <a:defRPr/>
              </a:pPr>
              <a:t>21</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Artist depiction</a:t>
            </a:r>
            <a:r>
              <a:rPr lang="en-US" baseline="0" dirty="0" smtClean="0"/>
              <a:t> of GOES N, From the GOES N Fact Sheet (2006) – NASA NOAA, by Allan Kung</a:t>
            </a:r>
            <a:endParaRPr lang="en-US" dirty="0"/>
          </a:p>
        </p:txBody>
      </p:sp>
      <p:sp>
        <p:nvSpPr>
          <p:cNvPr id="4" name="Slide Number Placeholder 3"/>
          <p:cNvSpPr>
            <a:spLocks noGrp="1"/>
          </p:cNvSpPr>
          <p:nvPr>
            <p:ph type="sldNum" sz="quarter" idx="10"/>
          </p:nvPr>
        </p:nvSpPr>
        <p:spPr/>
        <p:txBody>
          <a:bodyPr/>
          <a:lstStyle/>
          <a:p>
            <a:pPr>
              <a:defRPr/>
            </a:pPr>
            <a:fld id="{40448112-80FD-4318-A393-7B94A2A8F7FA}" type="slidenum">
              <a:rPr lang="en-US" smtClean="0"/>
              <a:pPr>
                <a:defRPr/>
              </a:pPr>
              <a:t>23</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Lahar</a:t>
            </a:r>
            <a:r>
              <a:rPr lang="en-US" dirty="0" smtClean="0"/>
              <a:t>:  a hot or cold mixture of water and rock fragments flowing down the slopes of a volcano.</a:t>
            </a:r>
          </a:p>
          <a:p>
            <a:r>
              <a:rPr lang="en-US" dirty="0" smtClean="0"/>
              <a:t>Landslide:  large masses of rock and soil that fail, fall, slide, or flow very rapidly under the force of gravity down a slope.</a:t>
            </a:r>
          </a:p>
          <a:p>
            <a:r>
              <a:rPr lang="en-US" dirty="0" err="1" smtClean="0"/>
              <a:t>Pyroclastic</a:t>
            </a:r>
            <a:r>
              <a:rPr lang="en-US" dirty="0" smtClean="0"/>
              <a:t> flows:  are high-density mixtures of hot, dry rock fragments and hot gases that move away from the vent that erupted them at high speeds. They may result from the explosive eruption of molten or solid rock fragments, or both.</a:t>
            </a:r>
            <a:endParaRPr lang="en-US" dirty="0"/>
          </a:p>
        </p:txBody>
      </p:sp>
      <p:sp>
        <p:nvSpPr>
          <p:cNvPr id="4" name="Slide Number Placeholder 3"/>
          <p:cNvSpPr>
            <a:spLocks noGrp="1"/>
          </p:cNvSpPr>
          <p:nvPr>
            <p:ph type="sldNum" sz="quarter" idx="10"/>
          </p:nvPr>
        </p:nvSpPr>
        <p:spPr/>
        <p:txBody>
          <a:bodyPr/>
          <a:lstStyle/>
          <a:p>
            <a:pPr>
              <a:defRPr/>
            </a:pPr>
            <a:fld id="{40448112-80FD-4318-A393-7B94A2A8F7FA}" type="slidenum">
              <a:rPr lang="en-US" smtClean="0"/>
              <a:pPr>
                <a:defRPr/>
              </a:pPr>
              <a:t>3</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Artist depiction of GOES N</a:t>
            </a:r>
            <a:r>
              <a:rPr lang="en-US" baseline="0" dirty="0" smtClean="0"/>
              <a:t> – Allan Kung, for NASA NOAA – GOES N Fact Sheet (2006) </a:t>
            </a:r>
            <a:endParaRPr lang="en-US" dirty="0"/>
          </a:p>
        </p:txBody>
      </p:sp>
      <p:sp>
        <p:nvSpPr>
          <p:cNvPr id="4" name="Slide Number Placeholder 3"/>
          <p:cNvSpPr>
            <a:spLocks noGrp="1"/>
          </p:cNvSpPr>
          <p:nvPr>
            <p:ph type="sldNum" sz="quarter" idx="10"/>
          </p:nvPr>
        </p:nvSpPr>
        <p:spPr/>
        <p:txBody>
          <a:bodyPr/>
          <a:lstStyle/>
          <a:p>
            <a:pPr>
              <a:defRPr/>
            </a:pPr>
            <a:fld id="{40448112-80FD-4318-A393-7B94A2A8F7FA}" type="slidenum">
              <a:rPr lang="en-US" smtClean="0"/>
              <a:pPr>
                <a:defRPr/>
              </a:pPr>
              <a:t>27</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Visible image from GOES 11 (West).  </a:t>
            </a:r>
            <a:r>
              <a:rPr lang="en-US" dirty="0" err="1" smtClean="0"/>
              <a:t>Okmok</a:t>
            </a:r>
            <a:r>
              <a:rPr lang="en-US" dirty="0" smtClean="0"/>
              <a:t>,</a:t>
            </a:r>
            <a:r>
              <a:rPr lang="en-US" baseline="0" dirty="0" smtClean="0"/>
              <a:t> August 7, 2008.  </a:t>
            </a:r>
            <a:r>
              <a:rPr lang="en-US" b="1" baseline="0" dirty="0" smtClean="0"/>
              <a:t>(Include Visible Loop here)</a:t>
            </a:r>
          </a:p>
          <a:p>
            <a:r>
              <a:rPr kumimoji="0" lang="en-US" sz="1200" kern="1200" baseline="0" dirty="0" smtClean="0">
                <a:solidFill>
                  <a:schemeClr val="dk1"/>
                </a:solidFill>
                <a:latin typeface="Times" charset="0"/>
                <a:ea typeface="+mn-ea"/>
                <a:cs typeface="+mn-cs"/>
              </a:rPr>
              <a:t>Water/ice clouds can obscure volcanic cloud.  In this case, the eruption plume extended above the ambient cloud tops.</a:t>
            </a:r>
            <a:r>
              <a:rPr lang="en-US" baseline="0" dirty="0" smtClean="0"/>
              <a:t> </a:t>
            </a:r>
          </a:p>
          <a:p>
            <a:r>
              <a:rPr lang="en-US" dirty="0" smtClean="0"/>
              <a:t>Picture Date: August 07, 2008 </a:t>
            </a:r>
            <a:br>
              <a:rPr lang="en-US" dirty="0" smtClean="0"/>
            </a:br>
            <a:r>
              <a:rPr lang="en-US" dirty="0" smtClean="0"/>
              <a:t>Image Creator: Schneider, Dave</a:t>
            </a:r>
            <a:br>
              <a:rPr lang="en-US" dirty="0" smtClean="0"/>
            </a:br>
            <a:r>
              <a:rPr lang="en-US" dirty="0" smtClean="0"/>
              <a:t>Image courtesy of AVO/USGS (Alaska Volcano Observatory / U.S. Geological Survey)</a:t>
            </a:r>
          </a:p>
          <a:p>
            <a:endParaRPr lang="en-US" dirty="0"/>
          </a:p>
        </p:txBody>
      </p:sp>
      <p:sp>
        <p:nvSpPr>
          <p:cNvPr id="4" name="Slide Number Placeholder 3"/>
          <p:cNvSpPr>
            <a:spLocks noGrp="1"/>
          </p:cNvSpPr>
          <p:nvPr>
            <p:ph type="sldNum" sz="quarter" idx="10"/>
          </p:nvPr>
        </p:nvSpPr>
        <p:spPr/>
        <p:txBody>
          <a:bodyPr/>
          <a:lstStyle/>
          <a:p>
            <a:pPr>
              <a:defRPr/>
            </a:pPr>
            <a:fld id="{40448112-80FD-4318-A393-7B94A2A8F7FA}" type="slidenum">
              <a:rPr lang="en-US" smtClean="0"/>
              <a:pPr>
                <a:defRPr/>
              </a:pPr>
              <a:t>31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Visible image </a:t>
            </a:r>
            <a:r>
              <a:rPr lang="en-US" dirty="0" err="1" smtClean="0"/>
              <a:t>Okmok</a:t>
            </a:r>
            <a:r>
              <a:rPr lang="en-US" dirty="0" smtClean="0"/>
              <a:t> from Terra-MODIS,</a:t>
            </a:r>
            <a:r>
              <a:rPr lang="en-US" baseline="0" dirty="0" smtClean="0"/>
              <a:t> July 13, 2008.</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t>High resolution. Detects </a:t>
            </a:r>
            <a:r>
              <a:rPr lang="en-US" sz="1200" dirty="0" err="1" smtClean="0"/>
              <a:t>albedo</a:t>
            </a:r>
            <a:r>
              <a:rPr lang="en-US" sz="1200" dirty="0" smtClean="0"/>
              <a:t> differences.</a:t>
            </a:r>
          </a:p>
          <a:p>
            <a:pPr marL="0" marR="0" indent="0" algn="l" defTabSz="914400" rtl="0" eaLnBrk="0" fontAlgn="base" latinLnBrk="0" hangingPunct="0">
              <a:lnSpc>
                <a:spcPct val="100000"/>
              </a:lnSpc>
              <a:spcBef>
                <a:spcPct val="30000"/>
              </a:spcBef>
              <a:spcAft>
                <a:spcPct val="0"/>
              </a:spcAft>
              <a:buClrTx/>
              <a:buSzTx/>
              <a:buFontTx/>
              <a:buNone/>
              <a:tabLst/>
              <a:defRPr/>
            </a:pPr>
            <a:r>
              <a:rPr kumimoji="0" lang="en-US" sz="1200" kern="1200" baseline="0" dirty="0" smtClean="0">
                <a:solidFill>
                  <a:schemeClr val="dk1"/>
                </a:solidFill>
                <a:latin typeface="Times" charset="0"/>
                <a:ea typeface="+mn-ea"/>
                <a:cs typeface="+mn-cs"/>
              </a:rPr>
              <a:t>Water/ice clouds or other poor visibility can obscure volcanic cloud. Daytime only use.  Ash may be difficult to discern if very low </a:t>
            </a:r>
            <a:r>
              <a:rPr kumimoji="0" lang="en-US" sz="1200" kern="1200" baseline="0" dirty="0" err="1" smtClean="0">
                <a:solidFill>
                  <a:schemeClr val="dk1"/>
                </a:solidFill>
                <a:latin typeface="Times" charset="0"/>
                <a:ea typeface="+mn-ea"/>
                <a:cs typeface="+mn-cs"/>
              </a:rPr>
              <a:t>albedo</a:t>
            </a:r>
            <a:r>
              <a:rPr kumimoji="0" lang="en-US" sz="1200" kern="1200" baseline="0" dirty="0" smtClean="0">
                <a:solidFill>
                  <a:schemeClr val="dk1"/>
                </a:solidFill>
                <a:latin typeface="Times" charset="0"/>
                <a:ea typeface="+mn-ea"/>
                <a:cs typeface="+mn-cs"/>
              </a:rPr>
              <a:t>. </a:t>
            </a: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dirty="0" smtClean="0"/>
          </a:p>
          <a:p>
            <a:endParaRPr lang="en-US" dirty="0"/>
          </a:p>
        </p:txBody>
      </p:sp>
      <p:sp>
        <p:nvSpPr>
          <p:cNvPr id="4" name="Slide Number Placeholder 3"/>
          <p:cNvSpPr>
            <a:spLocks noGrp="1"/>
          </p:cNvSpPr>
          <p:nvPr>
            <p:ph type="sldNum" sz="quarter" idx="10"/>
          </p:nvPr>
        </p:nvSpPr>
        <p:spPr/>
        <p:txBody>
          <a:bodyPr/>
          <a:lstStyle/>
          <a:p>
            <a:pPr>
              <a:defRPr/>
            </a:pPr>
            <a:fld id="{40448112-80FD-4318-A393-7B94A2A8F7FA}" type="slidenum">
              <a:rPr lang="en-US" smtClean="0"/>
              <a:pPr>
                <a:defRPr/>
              </a:pPr>
              <a:t>32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NOAA 18 AVHRR Channel 4 (10.3</a:t>
            </a:r>
            <a:r>
              <a:rPr lang="en-US" baseline="0" dirty="0" smtClean="0"/>
              <a:t> to 11.3 </a:t>
            </a:r>
            <a:r>
              <a:rPr lang="en-US" baseline="0" dirty="0" smtClean="0">
                <a:solidFill>
                  <a:schemeClr val="bg1"/>
                </a:solidFill>
                <a:latin typeface="Symbol" charset="2"/>
              </a:rPr>
              <a:t>um) </a:t>
            </a:r>
          </a:p>
          <a:p>
            <a:r>
              <a:rPr lang="en-US" dirty="0" smtClean="0"/>
              <a:t>Picture Date: July 13, 2008  </a:t>
            </a:r>
            <a:br>
              <a:rPr lang="en-US" dirty="0" smtClean="0"/>
            </a:br>
            <a:r>
              <a:rPr lang="en-US" dirty="0" smtClean="0"/>
              <a:t>Image Creator: Bailey, John</a:t>
            </a:r>
            <a:br>
              <a:rPr lang="en-US" dirty="0" smtClean="0"/>
            </a:br>
            <a:r>
              <a:rPr lang="en-US" dirty="0" smtClean="0"/>
              <a:t>Image courtesy of AVO/UAF-GI - Alaska Volcano Observatory / University of Alaska Fairbanks, Geophysical Institute.</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Cloud top temperatures also indicate that ash plume may be topping out around 25, 000 feet on this day.</a:t>
            </a:r>
          </a:p>
          <a:p>
            <a:endParaRPr lang="en-US" dirty="0"/>
          </a:p>
        </p:txBody>
      </p:sp>
      <p:sp>
        <p:nvSpPr>
          <p:cNvPr id="4" name="Slide Number Placeholder 3"/>
          <p:cNvSpPr>
            <a:spLocks noGrp="1"/>
          </p:cNvSpPr>
          <p:nvPr>
            <p:ph type="sldNum" sz="quarter" idx="10"/>
          </p:nvPr>
        </p:nvSpPr>
        <p:spPr/>
        <p:txBody>
          <a:bodyPr/>
          <a:lstStyle/>
          <a:p>
            <a:pPr>
              <a:defRPr/>
            </a:pPr>
            <a:fld id="{40448112-80FD-4318-A393-7B94A2A8F7FA}" type="slidenum">
              <a:rPr lang="en-US" smtClean="0"/>
              <a:pPr>
                <a:defRPr/>
              </a:pPr>
              <a:t>33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Volcanic ash does not have an emissivity of 1; that is, it does not emit as a blackbody. The emissivity at 10.7 microns is smaller than the emissivity at 12 microns. The smaller signal received at 10.7 microns (relative to the assumed blackbody) is interpreted as a cooler emitting surface. If the blackbody temperatures at 10.7 and 12.0 microns are compared, then, values at 12.0 microns are warmer. A channel difference can be used to highlight the horizontal extent of the volcanic ash.</a:t>
            </a:r>
            <a:endParaRPr lang="en-US" dirty="0"/>
          </a:p>
        </p:txBody>
      </p:sp>
      <p:sp>
        <p:nvSpPr>
          <p:cNvPr id="4" name="Slide Number Placeholder 3"/>
          <p:cNvSpPr>
            <a:spLocks noGrp="1"/>
          </p:cNvSpPr>
          <p:nvPr>
            <p:ph type="sldNum" sz="quarter" idx="10"/>
          </p:nvPr>
        </p:nvSpPr>
        <p:spPr/>
        <p:txBody>
          <a:bodyPr/>
          <a:lstStyle/>
          <a:p>
            <a:pPr>
              <a:defRPr/>
            </a:pPr>
            <a:fld id="{40448112-80FD-4318-A393-7B94A2A8F7FA}" type="slidenum">
              <a:rPr lang="en-US" smtClean="0"/>
              <a:pPr>
                <a:defRPr/>
              </a:pPr>
              <a:t>34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Show the faint ash cloud signature (</a:t>
            </a:r>
            <a:r>
              <a:rPr lang="en-US" b="1" dirty="0" smtClean="0"/>
              <a:t>Blue</a:t>
            </a:r>
            <a:r>
              <a:rPr lang="en-US" dirty="0" smtClean="0"/>
              <a:t> area moving south of Mt. </a:t>
            </a:r>
            <a:r>
              <a:rPr lang="en-US" dirty="0" err="1" smtClean="0"/>
              <a:t>Okmok</a:t>
            </a:r>
            <a:r>
              <a:rPr lang="en-US" dirty="0" smtClean="0"/>
              <a:t>/Umnak</a:t>
            </a:r>
            <a:r>
              <a:rPr lang="en-US" baseline="0" dirty="0" smtClean="0"/>
              <a:t> Island </a:t>
            </a:r>
            <a:r>
              <a:rPr lang="en-US" dirty="0" smtClean="0"/>
              <a:t>over the western tip of Unalaska Island…and out over the ocean) </a:t>
            </a:r>
          </a:p>
          <a:p>
            <a:r>
              <a:rPr lang="en-US" dirty="0" smtClean="0"/>
              <a:t>Picture Date: July 13, 2008  </a:t>
            </a:r>
            <a:br>
              <a:rPr lang="en-US" dirty="0" smtClean="0"/>
            </a:br>
            <a:r>
              <a:rPr lang="en-US" dirty="0" smtClean="0"/>
              <a:t>Image </a:t>
            </a:r>
            <a:r>
              <a:rPr lang="en-US" dirty="0" err="1" smtClean="0"/>
              <a:t>CreatorBailey</a:t>
            </a:r>
            <a:r>
              <a:rPr lang="en-US" dirty="0" smtClean="0"/>
              <a:t>, John</a:t>
            </a:r>
            <a:br>
              <a:rPr lang="en-US" dirty="0" smtClean="0"/>
            </a:br>
            <a:r>
              <a:rPr lang="en-US" dirty="0" smtClean="0"/>
              <a:t>Image courtesy of the AVO/UAF-GI (The Alaska Volcano Observatory / University of Alaska Fairbanks, Geophysical Institute)</a:t>
            </a:r>
          </a:p>
          <a:p>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40448112-80FD-4318-A393-7B94A2A8F7FA}" type="slidenum">
              <a:rPr lang="en-US" smtClean="0"/>
              <a:pPr>
                <a:defRPr/>
              </a:pPr>
              <a:t>35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Okmok</a:t>
            </a:r>
            <a:r>
              <a:rPr lang="en-US" dirty="0" smtClean="0"/>
              <a:t> Volcano – July 13, 2008 - Ozone Monitoring Instrument (OMI) image showing</a:t>
            </a:r>
            <a:r>
              <a:rPr lang="en-US" baseline="0" dirty="0" smtClean="0"/>
              <a:t> sulfur dioxide concentrations (cloud) as a result of the eruption. </a:t>
            </a:r>
            <a:r>
              <a:rPr lang="en-US" dirty="0" smtClean="0"/>
              <a:t>Image data is from 2040 to 2240 UTC on July 13, 2008. The large mass over the North Pacific is presumably from the large explosion on July 12, 2008.</a:t>
            </a:r>
          </a:p>
          <a:p>
            <a:endParaRPr lang="en-US" dirty="0" smtClean="0"/>
          </a:p>
          <a:p>
            <a:r>
              <a:rPr lang="en-US" dirty="0" smtClean="0">
                <a:solidFill>
                  <a:schemeClr val="bg1"/>
                </a:solidFill>
              </a:rPr>
              <a:t>Aura-OMI  (Ozone Monitoring Instrument) - OMI Instruments can distinguish between aerosol types, such as smoke, dust, and sulfates ( excellent for detecting and following SO</a:t>
            </a:r>
            <a:r>
              <a:rPr lang="en-US" sz="1800" dirty="0" smtClean="0">
                <a:solidFill>
                  <a:schemeClr val="bg1"/>
                </a:solidFill>
              </a:rPr>
              <a:t>2</a:t>
            </a:r>
            <a:r>
              <a:rPr lang="en-US" dirty="0" smtClean="0">
                <a:solidFill>
                  <a:schemeClr val="bg1"/>
                </a:solidFill>
              </a:rPr>
              <a:t> plumes).</a:t>
            </a:r>
          </a:p>
          <a:p>
            <a:endParaRPr lang="en-US" baseline="0" dirty="0" smtClean="0"/>
          </a:p>
          <a:p>
            <a:r>
              <a:rPr lang="en-US" b="1" baseline="0" dirty="0" smtClean="0"/>
              <a:t>**(How does OMI and TOMS distinguish SO2? - Direct wavelength analysis only?)**</a:t>
            </a:r>
          </a:p>
          <a:p>
            <a:endParaRPr lang="en-US" baseline="0" dirty="0" smtClean="0"/>
          </a:p>
          <a:p>
            <a:r>
              <a:rPr lang="en-US" dirty="0" smtClean="0"/>
              <a:t>July 13, 2008</a:t>
            </a:r>
            <a:br>
              <a:rPr lang="en-US" dirty="0" smtClean="0"/>
            </a:br>
            <a:r>
              <a:rPr lang="en-US" dirty="0" smtClean="0"/>
              <a:t>Image Creator: Schneider, Dave</a:t>
            </a:r>
            <a:br>
              <a:rPr lang="en-US" dirty="0" smtClean="0"/>
            </a:br>
            <a:r>
              <a:rPr lang="en-US" dirty="0" smtClean="0"/>
              <a:t>Data from the OMI SO2 near real time hazard support project.</a:t>
            </a:r>
          </a:p>
          <a:p>
            <a:endParaRPr lang="en-US" baseline="0" dirty="0" smtClean="0"/>
          </a:p>
          <a:p>
            <a:r>
              <a:rPr lang="en-US" baseline="0" dirty="0" smtClean="0"/>
              <a:t>*(Show/layer/loop all OMI images from July 13 to July 17, 2008 to show progression?).   </a:t>
            </a:r>
            <a:r>
              <a:rPr lang="en-US" dirty="0" smtClean="0"/>
              <a:t> </a:t>
            </a:r>
            <a:endParaRPr lang="en-US" dirty="0"/>
          </a:p>
        </p:txBody>
      </p:sp>
      <p:sp>
        <p:nvSpPr>
          <p:cNvPr id="4" name="Slide Number Placeholder 3"/>
          <p:cNvSpPr>
            <a:spLocks noGrp="1"/>
          </p:cNvSpPr>
          <p:nvPr>
            <p:ph type="sldNum" sz="quarter" idx="10"/>
          </p:nvPr>
        </p:nvSpPr>
        <p:spPr/>
        <p:txBody>
          <a:bodyPr/>
          <a:lstStyle/>
          <a:p>
            <a:pPr>
              <a:defRPr/>
            </a:pPr>
            <a:fld id="{40448112-80FD-4318-A393-7B94A2A8F7FA}" type="slidenum">
              <a:rPr lang="en-US" smtClean="0"/>
              <a:pPr>
                <a:defRPr/>
              </a:pPr>
              <a:t>36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View of </a:t>
            </a:r>
            <a:r>
              <a:rPr lang="en-US" dirty="0" err="1" smtClean="0"/>
              <a:t>Okmok</a:t>
            </a:r>
            <a:r>
              <a:rPr lang="en-US" dirty="0" smtClean="0"/>
              <a:t> eruption, taken from NE bound Alaska Airlines flight at 35,000 ft above sea level on August 3, 2008 between 20:00 and 20:08. Plume tops estimated to ~ 7,000 ft above sea level using nearby Mount </a:t>
            </a:r>
            <a:r>
              <a:rPr lang="en-US" dirty="0" err="1" smtClean="0"/>
              <a:t>Vsevidof</a:t>
            </a:r>
            <a:r>
              <a:rPr lang="en-US" dirty="0" smtClean="0"/>
              <a:t> (elev. 7,051 ft / 2,149 m) for </a:t>
            </a:r>
            <a:r>
              <a:rPr lang="en-US" dirty="0" err="1" smtClean="0"/>
              <a:t>reference.Picture</a:t>
            </a:r>
            <a:r>
              <a:rPr lang="en-US" dirty="0" smtClean="0"/>
              <a:t> Date: August 03, 2008.  Image Photographer/Creator: </a:t>
            </a:r>
            <a:r>
              <a:rPr lang="en-US" dirty="0" err="1" smtClean="0"/>
              <a:t>Mees</a:t>
            </a:r>
            <a:r>
              <a:rPr lang="en-US" dirty="0" smtClean="0"/>
              <a:t>, Burke – Alaska Airlines.</a:t>
            </a:r>
            <a:br>
              <a:rPr lang="en-US" dirty="0" smtClean="0"/>
            </a:b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40448112-80FD-4318-A393-7B94A2A8F7FA}" type="slidenum">
              <a:rPr lang="en-US" smtClean="0"/>
              <a:pPr>
                <a:defRPr/>
              </a:pPr>
              <a:t>38</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View of the eruption plume as seen from Fort Glenn (ranch building in foreground) on 8-03-2008. The small peak to the left is </a:t>
            </a:r>
            <a:r>
              <a:rPr lang="en-US" dirty="0" err="1" smtClean="0"/>
              <a:t>Tulik</a:t>
            </a:r>
            <a:r>
              <a:rPr lang="en-US" dirty="0" smtClean="0"/>
              <a:t>, an extra-caldera </a:t>
            </a:r>
            <a:r>
              <a:rPr lang="en-US" dirty="0" err="1" smtClean="0"/>
              <a:t>stratocone</a:t>
            </a:r>
            <a:r>
              <a:rPr lang="en-US" dirty="0" smtClean="0"/>
              <a:t>. Picture Date: August 03, 2008 by Jessica Larsen.  </a:t>
            </a:r>
            <a:br>
              <a:rPr lang="en-US" dirty="0" smtClean="0"/>
            </a:br>
            <a:r>
              <a:rPr lang="en-US" dirty="0" smtClean="0"/>
              <a:t>Image courtesy of the Jessica Larsen, Alaska Volcano Observatory / University of Alaska Fairbanks, Geophysical Institute.</a:t>
            </a:r>
          </a:p>
          <a:p>
            <a:endParaRPr lang="en-US" dirty="0"/>
          </a:p>
        </p:txBody>
      </p:sp>
      <p:sp>
        <p:nvSpPr>
          <p:cNvPr id="4" name="Slide Number Placeholder 3"/>
          <p:cNvSpPr>
            <a:spLocks noGrp="1"/>
          </p:cNvSpPr>
          <p:nvPr>
            <p:ph type="sldNum" sz="quarter" idx="10"/>
          </p:nvPr>
        </p:nvSpPr>
        <p:spPr/>
        <p:txBody>
          <a:bodyPr/>
          <a:lstStyle/>
          <a:p>
            <a:pPr>
              <a:defRPr/>
            </a:pPr>
            <a:fld id="{40448112-80FD-4318-A393-7B94A2A8F7FA}" type="slidenum">
              <a:rPr lang="en-US" smtClean="0"/>
              <a:pPr>
                <a:defRPr/>
              </a:pPr>
              <a:t>39</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kern="1200" dirty="0" smtClean="0">
                <a:solidFill>
                  <a:schemeClr val="tx1"/>
                </a:solidFill>
                <a:latin typeface="Times" charset="0"/>
                <a:ea typeface="+mn-ea"/>
                <a:cs typeface="+mn-cs"/>
              </a:rPr>
              <a:t>14th Symposium on Meteorological Observation and Instrumentation</a:t>
            </a:r>
            <a:r>
              <a:rPr lang="en-US" sz="1200" kern="1200" dirty="0" smtClean="0">
                <a:solidFill>
                  <a:schemeClr val="tx1"/>
                </a:solidFill>
                <a:latin typeface="Times" charset="0"/>
                <a:ea typeface="+mn-ea"/>
                <a:cs typeface="+mn-cs"/>
              </a:rPr>
              <a:t>, </a:t>
            </a:r>
            <a:r>
              <a:rPr lang="en-US" sz="1200" b="0" i="1" kern="1200" baseline="0" dirty="0" smtClean="0">
                <a:solidFill>
                  <a:schemeClr val="tx1"/>
                </a:solidFill>
                <a:latin typeface="Times" charset="0"/>
                <a:ea typeface="+mn-ea"/>
                <a:cs typeface="+mn-cs"/>
              </a:rPr>
              <a:t>WSR-88D OBSERVATIONS OF VOLCANIC ASH,</a:t>
            </a:r>
            <a:r>
              <a:rPr lang="en-US" sz="1200" b="1" i="1" kern="1200" baseline="0" dirty="0" smtClean="0">
                <a:solidFill>
                  <a:schemeClr val="tx1"/>
                </a:solidFill>
                <a:latin typeface="Times" charset="0"/>
                <a:ea typeface="+mn-ea"/>
                <a:cs typeface="+mn-cs"/>
              </a:rPr>
              <a:t> </a:t>
            </a:r>
            <a:r>
              <a:rPr lang="en-US" sz="1200" b="0" i="1" kern="1200" baseline="0" dirty="0" smtClean="0">
                <a:solidFill>
                  <a:schemeClr val="tx1"/>
                </a:solidFill>
                <a:latin typeface="Times" charset="0"/>
                <a:ea typeface="+mn-ea"/>
                <a:cs typeface="+mn-cs"/>
              </a:rPr>
              <a:t>by </a:t>
            </a:r>
            <a:r>
              <a:rPr lang="en-US" sz="1200" b="0" kern="1200" baseline="0" dirty="0" smtClean="0">
                <a:solidFill>
                  <a:schemeClr val="tx1"/>
                </a:solidFill>
                <a:latin typeface="Times" charset="0"/>
                <a:ea typeface="+mn-ea"/>
                <a:cs typeface="+mn-cs"/>
              </a:rPr>
              <a:t>Jefferson</a:t>
            </a:r>
            <a:r>
              <a:rPr lang="en-US" sz="1200" kern="1200" baseline="0" dirty="0" smtClean="0">
                <a:solidFill>
                  <a:schemeClr val="tx1"/>
                </a:solidFill>
                <a:latin typeface="Times" charset="0"/>
                <a:ea typeface="+mn-ea"/>
                <a:cs typeface="+mn-cs"/>
              </a:rPr>
              <a:t> Wood* and Carven Scott (NOAA/National Weather Service) and David Schneider (U.S. Geological Survey-Alaska Volcano Observatory) January 2007. </a:t>
            </a:r>
          </a:p>
          <a:p>
            <a:r>
              <a:rPr lang="en-US" sz="1200" kern="1200" baseline="0" dirty="0" smtClean="0">
                <a:solidFill>
                  <a:schemeClr val="tx1"/>
                </a:solidFill>
                <a:latin typeface="Times" charset="0"/>
                <a:ea typeface="+mn-ea"/>
                <a:cs typeface="+mn-cs"/>
              </a:rPr>
              <a:t>– From same paper, “The ability of the radar to provide near real-time updates on the position and altitude of volcanic ash clouds was vital in providing timely and accurate forecasts and warnings. One of the most significant contributions made by the radar data was in short term aviation forecasting. Radar cross sections were routinely used for diagnosing the vertical disposition of ash clouds during each event (Figure 11). These observations, in tandem with</a:t>
            </a:r>
          </a:p>
          <a:p>
            <a:r>
              <a:rPr lang="en-US" sz="1200" kern="1200" baseline="0" dirty="0" smtClean="0">
                <a:solidFill>
                  <a:schemeClr val="tx1"/>
                </a:solidFill>
                <a:latin typeface="Times" charset="0"/>
                <a:ea typeface="+mn-ea"/>
                <a:cs typeface="+mn-cs"/>
              </a:rPr>
              <a:t>pilot reports, were used to ascertain the vertical extent of the ash clouds and issue timely advisories to the aviation community.  The ability to track the volcanic ash in the short-term was also vital to issuing timely and location-specific volcanic </a:t>
            </a:r>
            <a:r>
              <a:rPr lang="en-US" sz="1200" kern="1200" baseline="0" dirty="0" err="1" smtClean="0">
                <a:solidFill>
                  <a:schemeClr val="tx1"/>
                </a:solidFill>
                <a:latin typeface="Times" charset="0"/>
                <a:ea typeface="+mn-ea"/>
                <a:cs typeface="+mn-cs"/>
              </a:rPr>
              <a:t>ashfall</a:t>
            </a:r>
            <a:r>
              <a:rPr lang="en-US" sz="1200" kern="1200" baseline="0" dirty="0" smtClean="0">
                <a:solidFill>
                  <a:schemeClr val="tx1"/>
                </a:solidFill>
                <a:latin typeface="Times" charset="0"/>
                <a:ea typeface="+mn-ea"/>
                <a:cs typeface="+mn-cs"/>
              </a:rPr>
              <a:t> advisories.”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latin typeface="Times"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latin typeface="Times" charset="0"/>
              <a:ea typeface="+mn-ea"/>
              <a:cs typeface="+mn-cs"/>
            </a:endParaRPr>
          </a:p>
          <a:p>
            <a:endParaRPr lang="en-US" sz="1200" kern="1200" baseline="0" dirty="0" smtClean="0">
              <a:solidFill>
                <a:schemeClr val="tx1"/>
              </a:solidFill>
              <a:latin typeface="Times"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40448112-80FD-4318-A393-7B94A2A8F7FA}" type="slidenum">
              <a:rPr lang="en-US" smtClean="0"/>
              <a:pPr>
                <a:defRPr/>
              </a:pPr>
              <a:t>40</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Listed as “mostly” insoluble because although silica</a:t>
            </a:r>
            <a:r>
              <a:rPr lang="en-US" baseline="0" dirty="0" smtClean="0"/>
              <a:t> and other silica rich minerals will not dissolve in water, many times the </a:t>
            </a:r>
            <a:r>
              <a:rPr lang="en-US" baseline="0" dirty="0" err="1" smtClean="0"/>
              <a:t>ejecta</a:t>
            </a:r>
            <a:r>
              <a:rPr lang="en-US" baseline="0" dirty="0" smtClean="0"/>
              <a:t> of volcanoes are coated in sulfide salts which will, through oxidation, form corrosive sulfuric acid solutions.  Also, in the atmosphere, sulfur dioxide will oxidize in the presence of water to form falling acidic solutions…aka “acid rain.”  These acidic solutions, along with the hard ash itself (traveling at over 500 mph) can easily etch the cockpit windscreen…resulting in near total obscuration.   </a:t>
            </a:r>
            <a:endParaRPr lang="en-US" dirty="0"/>
          </a:p>
        </p:txBody>
      </p:sp>
      <p:sp>
        <p:nvSpPr>
          <p:cNvPr id="4" name="Slide Number Placeholder 3"/>
          <p:cNvSpPr>
            <a:spLocks noGrp="1"/>
          </p:cNvSpPr>
          <p:nvPr>
            <p:ph type="sldNum" sz="quarter" idx="10"/>
          </p:nvPr>
        </p:nvSpPr>
        <p:spPr/>
        <p:txBody>
          <a:bodyPr/>
          <a:lstStyle/>
          <a:p>
            <a:pPr>
              <a:defRPr/>
            </a:pPr>
            <a:fld id="{40448112-80FD-4318-A393-7B94A2A8F7FA}" type="slidenum">
              <a:rPr lang="en-US" smtClean="0"/>
              <a:pPr>
                <a:defRPr/>
              </a:pPr>
              <a:t>4</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Dr. Craig Searcy developed and rewrote Dr. Tanaka’s version of PUFF as part of his PhD program. An updated version is currently used by the National Weather Service (NWS), the Alaskan Volcano Observatory, and the Volcanic Ash Advisory</a:t>
            </a:r>
            <a:r>
              <a:rPr lang="en-US" baseline="0" dirty="0" smtClean="0"/>
              <a:t> Center</a:t>
            </a:r>
            <a:r>
              <a:rPr lang="en-US" dirty="0" smtClean="0"/>
              <a:t> to track volcanic ash clouds.  There is</a:t>
            </a:r>
            <a:r>
              <a:rPr lang="en-US" baseline="0" dirty="0" smtClean="0"/>
              <a:t> also another North American model used to predict ash movement – the CANERM, or Canadian Emergency Response Model.  </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40448112-80FD-4318-A393-7B94A2A8F7FA}" type="slidenum">
              <a:rPr lang="en-US" smtClean="0"/>
              <a:pPr>
                <a:defRPr/>
              </a:pPr>
              <a:t>43</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dirty="0" err="1" smtClean="0">
                <a:solidFill>
                  <a:schemeClr val="tx1"/>
                </a:solidFill>
                <a:latin typeface="Times" charset="0"/>
                <a:ea typeface="+mn-ea"/>
                <a:cs typeface="+mn-cs"/>
              </a:rPr>
              <a:t>Eulerian</a:t>
            </a:r>
            <a:r>
              <a:rPr lang="en-US" sz="1200" kern="1200" dirty="0" smtClean="0">
                <a:solidFill>
                  <a:schemeClr val="tx1"/>
                </a:solidFill>
                <a:latin typeface="Times" charset="0"/>
                <a:ea typeface="+mn-ea"/>
                <a:cs typeface="+mn-cs"/>
              </a:rPr>
              <a:t>: Describe changes as they occur at a fixed point in the “fluid.” </a:t>
            </a:r>
          </a:p>
          <a:p>
            <a:r>
              <a:rPr lang="en-US" sz="1200" b="1" kern="1200" dirty="0" err="1" smtClean="0">
                <a:solidFill>
                  <a:schemeClr val="tx1"/>
                </a:solidFill>
                <a:latin typeface="Times" charset="0"/>
                <a:ea typeface="+mn-ea"/>
                <a:cs typeface="+mn-cs"/>
              </a:rPr>
              <a:t>Lagrangian</a:t>
            </a:r>
            <a:r>
              <a:rPr lang="en-US" sz="1200" kern="1200" dirty="0" smtClean="0">
                <a:solidFill>
                  <a:schemeClr val="tx1"/>
                </a:solidFill>
                <a:latin typeface="Times" charset="0"/>
                <a:ea typeface="+mn-ea"/>
                <a:cs typeface="+mn-cs"/>
              </a:rPr>
              <a:t>: Describe changes which occur as you follow a fluid particle along its trajectory. </a:t>
            </a:r>
          </a:p>
          <a:p>
            <a:endParaRPr lang="en-US" dirty="0"/>
          </a:p>
        </p:txBody>
      </p:sp>
      <p:sp>
        <p:nvSpPr>
          <p:cNvPr id="4" name="Slide Number Placeholder 3"/>
          <p:cNvSpPr>
            <a:spLocks noGrp="1"/>
          </p:cNvSpPr>
          <p:nvPr>
            <p:ph type="sldNum" sz="quarter" idx="10"/>
          </p:nvPr>
        </p:nvSpPr>
        <p:spPr/>
        <p:txBody>
          <a:bodyPr/>
          <a:lstStyle/>
          <a:p>
            <a:pPr>
              <a:defRPr/>
            </a:pPr>
            <a:fld id="{40448112-80FD-4318-A393-7B94A2A8F7FA}" type="slidenum">
              <a:rPr lang="en-US" smtClean="0"/>
              <a:pPr>
                <a:defRPr/>
              </a:pPr>
              <a:t>44</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solidFill>
                  <a:schemeClr val="bg1"/>
                </a:solidFill>
              </a:rPr>
              <a:t>**Put loop for PUFF model</a:t>
            </a:r>
            <a:r>
              <a:rPr lang="en-US" b="1" baseline="0" dirty="0" smtClean="0">
                <a:solidFill>
                  <a:schemeClr val="bg1"/>
                </a:solidFill>
              </a:rPr>
              <a:t> of hypothetical Eruption for Sept. 11, 2008 here.  </a:t>
            </a:r>
          </a:p>
          <a:p>
            <a:endParaRPr lang="en-US" baseline="0" dirty="0" smtClean="0"/>
          </a:p>
          <a:p>
            <a:r>
              <a:rPr lang="en-US" baseline="0" dirty="0" smtClean="0"/>
              <a:t>Generated from </a:t>
            </a:r>
            <a:r>
              <a:rPr lang="en-US" baseline="0" dirty="0" err="1" smtClean="0"/>
              <a:t>PuffWeb</a:t>
            </a:r>
            <a:r>
              <a:rPr lang="en-US" baseline="0" dirty="0" smtClean="0"/>
              <a:t> v2.2, NOAA/NWS Alaska Region Headquarters, Anchorage Alaska.</a:t>
            </a:r>
            <a:endParaRPr lang="en-US" dirty="0"/>
          </a:p>
        </p:txBody>
      </p:sp>
      <p:sp>
        <p:nvSpPr>
          <p:cNvPr id="4" name="Slide Number Placeholder 3"/>
          <p:cNvSpPr>
            <a:spLocks noGrp="1"/>
          </p:cNvSpPr>
          <p:nvPr>
            <p:ph type="sldNum" sz="quarter" idx="10"/>
          </p:nvPr>
        </p:nvSpPr>
        <p:spPr/>
        <p:txBody>
          <a:bodyPr/>
          <a:lstStyle/>
          <a:p>
            <a:pPr>
              <a:defRPr/>
            </a:pPr>
            <a:fld id="{40448112-80FD-4318-A393-7B94A2A8F7FA}" type="slidenum">
              <a:rPr lang="en-US" smtClean="0"/>
              <a:pPr>
                <a:defRPr/>
              </a:pPr>
              <a:t>45</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sz="1200" kern="1200" baseline="0" dirty="0" smtClean="0">
                <a:solidFill>
                  <a:schemeClr val="tx1"/>
                </a:solidFill>
                <a:latin typeface="Times" charset="0"/>
                <a:ea typeface="+mn-ea"/>
                <a:cs typeface="+mn-cs"/>
              </a:rPr>
              <a:t>The transport and dispersion of a pollutant is calculated by assuming the release of a single puff with either a Gaussian or top-hat horizontal distribution or from the dispersal of an initial fixed number of particles. A single released puff will expand until its size exceeds the meteorological grid cell spacing and then it will split into several puffs. The Hysplit_4 approach is to combine both puff and particle methods by assuming a puff distribution</a:t>
            </a:r>
          </a:p>
          <a:p>
            <a:r>
              <a:rPr lang="en-US" sz="1200" kern="1200" baseline="0" dirty="0" smtClean="0">
                <a:solidFill>
                  <a:schemeClr val="tx1"/>
                </a:solidFill>
                <a:latin typeface="Times" charset="0"/>
                <a:ea typeface="+mn-ea"/>
                <a:cs typeface="+mn-cs"/>
              </a:rPr>
              <a:t>in the horizontal and particle dispersion in the vertical direction. The resulting calculation may be started with a single particle. In this way, the greater accuracy of the vertical dispersion parameterization of the particle model is combined with the advantage of having an expanding number of puffs represent the pollutant distribution as the spatial coverage of the pollutant increases. Air concentrations are calculated at a specific grid point for puffs and as cell-average concentrations for particles. A concentration grid is defined by latitude-longitude intersections.  The HYSPLIT model is also useful in predicting ash plume concentrations as they forward in time.</a:t>
            </a:r>
          </a:p>
          <a:p>
            <a:endParaRPr lang="en-US" dirty="0"/>
          </a:p>
        </p:txBody>
      </p:sp>
      <p:sp>
        <p:nvSpPr>
          <p:cNvPr id="4" name="Slide Number Placeholder 3"/>
          <p:cNvSpPr>
            <a:spLocks noGrp="1"/>
          </p:cNvSpPr>
          <p:nvPr>
            <p:ph type="sldNum" sz="quarter" idx="10"/>
          </p:nvPr>
        </p:nvSpPr>
        <p:spPr/>
        <p:txBody>
          <a:bodyPr/>
          <a:lstStyle/>
          <a:p>
            <a:pPr>
              <a:defRPr/>
            </a:pPr>
            <a:fld id="{40448112-80FD-4318-A393-7B94A2A8F7FA}" type="slidenum">
              <a:rPr lang="en-US" smtClean="0"/>
              <a:pPr>
                <a:defRPr/>
              </a:pPr>
              <a:t>46</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Examples</a:t>
            </a:r>
            <a:r>
              <a:rPr lang="en-US" b="1" baseline="0" dirty="0" smtClean="0"/>
              <a:t> of HYSPLIT Trajectory (Include all Trajectories here…layer or loop) 12Z Sept. 11 through 06Z Sept. 12.</a:t>
            </a:r>
            <a:endParaRPr lang="en-US" b="1" dirty="0"/>
          </a:p>
        </p:txBody>
      </p:sp>
      <p:sp>
        <p:nvSpPr>
          <p:cNvPr id="4" name="Slide Number Placeholder 3"/>
          <p:cNvSpPr>
            <a:spLocks noGrp="1"/>
          </p:cNvSpPr>
          <p:nvPr>
            <p:ph type="sldNum" sz="quarter" idx="10"/>
          </p:nvPr>
        </p:nvSpPr>
        <p:spPr/>
        <p:txBody>
          <a:bodyPr/>
          <a:lstStyle/>
          <a:p>
            <a:pPr>
              <a:defRPr/>
            </a:pPr>
            <a:fld id="{40448112-80FD-4318-A393-7B94A2A8F7FA}" type="slidenum">
              <a:rPr lang="en-US" smtClean="0"/>
              <a:pPr>
                <a:defRPr/>
              </a:pPr>
              <a:t>47</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Examples</a:t>
            </a:r>
            <a:r>
              <a:rPr lang="en-US" b="1" baseline="0" dirty="0" smtClean="0"/>
              <a:t> of HYSPLIT Layer Dispersion 00Z Sept. 11 through 18Z Sept. 11. (May want to layer these) </a:t>
            </a:r>
            <a:endParaRPr lang="en-US" b="1" dirty="0"/>
          </a:p>
        </p:txBody>
      </p:sp>
      <p:sp>
        <p:nvSpPr>
          <p:cNvPr id="4" name="Slide Number Placeholder 3"/>
          <p:cNvSpPr>
            <a:spLocks noGrp="1"/>
          </p:cNvSpPr>
          <p:nvPr>
            <p:ph type="sldNum" sz="quarter" idx="10"/>
          </p:nvPr>
        </p:nvSpPr>
        <p:spPr/>
        <p:txBody>
          <a:bodyPr/>
          <a:lstStyle/>
          <a:p>
            <a:pPr>
              <a:defRPr/>
            </a:pPr>
            <a:fld id="{40448112-80FD-4318-A393-7B94A2A8F7FA}" type="slidenum">
              <a:rPr lang="en-US" smtClean="0"/>
              <a:pPr>
                <a:defRPr/>
              </a:pPr>
              <a:t>48</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Examples</a:t>
            </a:r>
            <a:r>
              <a:rPr lang="en-US" b="1" baseline="0" dirty="0" smtClean="0"/>
              <a:t> of HYSPLIT Mass Dispersion Forecast valid for 23Z Sept. 11, 2008 to 00Z Sept. 12, 2008.</a:t>
            </a:r>
          </a:p>
          <a:p>
            <a:endParaRPr lang="en-US" b="1" baseline="0" dirty="0" smtClean="0"/>
          </a:p>
          <a:p>
            <a:r>
              <a:rPr lang="en-US" b="1" baseline="0" dirty="0" smtClean="0"/>
              <a:t>**Include other two images for time periods 05Z-06Z Sept. 12, 2008 and 11Z-12Z Sept. 12, 2008. (layer) </a:t>
            </a:r>
            <a:endParaRPr lang="en-US" b="1" dirty="0"/>
          </a:p>
        </p:txBody>
      </p:sp>
      <p:sp>
        <p:nvSpPr>
          <p:cNvPr id="4" name="Slide Number Placeholder 3"/>
          <p:cNvSpPr>
            <a:spLocks noGrp="1"/>
          </p:cNvSpPr>
          <p:nvPr>
            <p:ph type="sldNum" sz="quarter" idx="10"/>
          </p:nvPr>
        </p:nvSpPr>
        <p:spPr/>
        <p:txBody>
          <a:bodyPr/>
          <a:lstStyle/>
          <a:p>
            <a:pPr>
              <a:defRPr/>
            </a:pPr>
            <a:fld id="{40448112-80FD-4318-A393-7B94A2A8F7FA}" type="slidenum">
              <a:rPr lang="en-US" smtClean="0"/>
              <a:pPr>
                <a:defRPr/>
              </a:pPr>
              <a:t>49</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CANERM  - Canadian Emergency</a:t>
            </a:r>
            <a:r>
              <a:rPr lang="en-US" baseline="0" dirty="0" smtClean="0"/>
              <a:t> Response Model for Sept 11, 2008.  </a:t>
            </a:r>
          </a:p>
          <a:p>
            <a:endParaRPr lang="en-US" baseline="0" dirty="0" smtClean="0"/>
          </a:p>
          <a:p>
            <a:r>
              <a:rPr lang="en-US" b="1" baseline="0" dirty="0" smtClean="0"/>
              <a:t>**Layer/Loop other trajectories for: 14, 16, 16, and 20Z</a:t>
            </a:r>
          </a:p>
          <a:p>
            <a:endParaRPr lang="en-US" baseline="0" dirty="0" smtClean="0"/>
          </a:p>
          <a:p>
            <a:r>
              <a:rPr lang="en-US" b="1" baseline="0" dirty="0" smtClean="0"/>
              <a:t>**Are there other important models?  Do we even need this info??</a:t>
            </a:r>
            <a:endParaRPr lang="en-US" b="1" dirty="0"/>
          </a:p>
        </p:txBody>
      </p:sp>
      <p:sp>
        <p:nvSpPr>
          <p:cNvPr id="4" name="Slide Number Placeholder 3"/>
          <p:cNvSpPr>
            <a:spLocks noGrp="1"/>
          </p:cNvSpPr>
          <p:nvPr>
            <p:ph type="sldNum" sz="quarter" idx="10"/>
          </p:nvPr>
        </p:nvSpPr>
        <p:spPr/>
        <p:txBody>
          <a:bodyPr/>
          <a:lstStyle/>
          <a:p>
            <a:pPr>
              <a:defRPr/>
            </a:pPr>
            <a:fld id="{40448112-80FD-4318-A393-7B94A2A8F7FA}" type="slidenum">
              <a:rPr lang="en-US" smtClean="0"/>
              <a:pPr>
                <a:defRPr/>
              </a:pPr>
              <a:t>50</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*With a Memorandum</a:t>
            </a:r>
            <a:r>
              <a:rPr lang="en-US" baseline="0" dirty="0" smtClean="0"/>
              <a:t> of Agreement</a:t>
            </a:r>
            <a:r>
              <a:rPr lang="en-US" dirty="0" smtClean="0"/>
              <a:t> (MOA) with the FAA.</a:t>
            </a:r>
            <a:endParaRPr lang="en-US" dirty="0"/>
          </a:p>
        </p:txBody>
      </p:sp>
      <p:sp>
        <p:nvSpPr>
          <p:cNvPr id="4" name="Slide Number Placeholder 3"/>
          <p:cNvSpPr>
            <a:spLocks noGrp="1"/>
          </p:cNvSpPr>
          <p:nvPr>
            <p:ph type="sldNum" sz="quarter" idx="10"/>
          </p:nvPr>
        </p:nvSpPr>
        <p:spPr/>
        <p:txBody>
          <a:bodyPr/>
          <a:lstStyle/>
          <a:p>
            <a:pPr>
              <a:defRPr/>
            </a:pPr>
            <a:fld id="{40448112-80FD-4318-A393-7B94A2A8F7FA}" type="slidenum">
              <a:rPr lang="en-US" smtClean="0"/>
              <a:pPr>
                <a:defRPr/>
              </a:pPr>
              <a:t>56</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Goals Reached?</a:t>
            </a:r>
            <a:endParaRPr lang="en-US" dirty="0"/>
          </a:p>
        </p:txBody>
      </p:sp>
      <p:sp>
        <p:nvSpPr>
          <p:cNvPr id="4" name="Slide Number Placeholder 3"/>
          <p:cNvSpPr>
            <a:spLocks noGrp="1"/>
          </p:cNvSpPr>
          <p:nvPr>
            <p:ph type="sldNum" sz="quarter" idx="10"/>
          </p:nvPr>
        </p:nvSpPr>
        <p:spPr/>
        <p:txBody>
          <a:bodyPr/>
          <a:lstStyle/>
          <a:p>
            <a:pPr>
              <a:defRPr/>
            </a:pPr>
            <a:fld id="{40448112-80FD-4318-A393-7B94A2A8F7FA}" type="slidenum">
              <a:rPr lang="en-US" smtClean="0"/>
              <a:pPr>
                <a:defRPr/>
              </a:pPr>
              <a:t>57</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Mount St. Helens’ ash cloud reached nearly 90,000 ft in about 30 minutes…well above the </a:t>
            </a:r>
            <a:r>
              <a:rPr lang="en-US" dirty="0" err="1" smtClean="0"/>
              <a:t>trop</a:t>
            </a:r>
            <a:r>
              <a:rPr lang="en-US" dirty="0" smtClean="0"/>
              <a:t>/</a:t>
            </a:r>
            <a:r>
              <a:rPr lang="en-US" dirty="0" err="1" smtClean="0"/>
              <a:t>strat</a:t>
            </a:r>
            <a:r>
              <a:rPr lang="en-US" dirty="0" smtClean="0"/>
              <a:t> cap.  Ash made</a:t>
            </a:r>
            <a:r>
              <a:rPr lang="en-US" baseline="0" dirty="0" smtClean="0"/>
              <a:t> its way around the world in about two weeks, with over 1000 commercial flights cancelled.  </a:t>
            </a:r>
            <a:endParaRPr lang="en-US" dirty="0"/>
          </a:p>
        </p:txBody>
      </p:sp>
      <p:sp>
        <p:nvSpPr>
          <p:cNvPr id="4" name="Slide Number Placeholder 3"/>
          <p:cNvSpPr>
            <a:spLocks noGrp="1"/>
          </p:cNvSpPr>
          <p:nvPr>
            <p:ph type="sldNum" sz="quarter" idx="10"/>
          </p:nvPr>
        </p:nvSpPr>
        <p:spPr/>
        <p:txBody>
          <a:bodyPr/>
          <a:lstStyle/>
          <a:p>
            <a:pPr>
              <a:defRPr/>
            </a:pPr>
            <a:fld id="{40448112-80FD-4318-A393-7B94A2A8F7FA}" type="slidenum">
              <a:rPr lang="en-US" smtClean="0"/>
              <a:pPr>
                <a:defRPr/>
              </a:pPr>
              <a:t>6</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Goals Reached?</a:t>
            </a:r>
            <a:endParaRPr lang="en-US" dirty="0"/>
          </a:p>
        </p:txBody>
      </p:sp>
      <p:sp>
        <p:nvSpPr>
          <p:cNvPr id="4" name="Slide Number Placeholder 3"/>
          <p:cNvSpPr>
            <a:spLocks noGrp="1"/>
          </p:cNvSpPr>
          <p:nvPr>
            <p:ph type="sldNum" sz="quarter" idx="10"/>
          </p:nvPr>
        </p:nvSpPr>
        <p:spPr/>
        <p:txBody>
          <a:bodyPr/>
          <a:lstStyle/>
          <a:p>
            <a:pPr>
              <a:defRPr/>
            </a:pPr>
            <a:fld id="{40448112-80FD-4318-A393-7B94A2A8F7FA}" type="slidenum">
              <a:rPr lang="en-US" smtClean="0"/>
              <a:pPr>
                <a:defRPr/>
              </a:pPr>
              <a:t>58</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Goals Reached?</a:t>
            </a:r>
            <a:endParaRPr lang="en-US" dirty="0"/>
          </a:p>
        </p:txBody>
      </p:sp>
      <p:sp>
        <p:nvSpPr>
          <p:cNvPr id="4" name="Slide Number Placeholder 3"/>
          <p:cNvSpPr>
            <a:spLocks noGrp="1"/>
          </p:cNvSpPr>
          <p:nvPr>
            <p:ph type="sldNum" sz="quarter" idx="10"/>
          </p:nvPr>
        </p:nvSpPr>
        <p:spPr/>
        <p:txBody>
          <a:bodyPr/>
          <a:lstStyle/>
          <a:p>
            <a:pPr>
              <a:defRPr/>
            </a:pPr>
            <a:fld id="{40448112-80FD-4318-A393-7B94A2A8F7FA}" type="slidenum">
              <a:rPr lang="en-US" smtClean="0"/>
              <a:pPr>
                <a:defRPr/>
              </a:pPr>
              <a:t>59</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Goals met?</a:t>
            </a:r>
            <a:endParaRPr lang="en-US" dirty="0"/>
          </a:p>
        </p:txBody>
      </p:sp>
      <p:sp>
        <p:nvSpPr>
          <p:cNvPr id="4" name="Slide Number Placeholder 3"/>
          <p:cNvSpPr>
            <a:spLocks noGrp="1"/>
          </p:cNvSpPr>
          <p:nvPr>
            <p:ph type="sldNum" sz="quarter" idx="10"/>
          </p:nvPr>
        </p:nvSpPr>
        <p:spPr/>
        <p:txBody>
          <a:bodyPr/>
          <a:lstStyle/>
          <a:p>
            <a:pPr>
              <a:defRPr/>
            </a:pPr>
            <a:fld id="{40448112-80FD-4318-A393-7B94A2A8F7FA}" type="slidenum">
              <a:rPr lang="en-US" smtClean="0"/>
              <a:pPr>
                <a:defRPr/>
              </a:pPr>
              <a:t>60</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lnSpc>
                <a:spcPct val="80000"/>
              </a:lnSpc>
              <a:defRPr/>
            </a:pPr>
            <a:r>
              <a:rPr lang="en-US" sz="1200" b="0" dirty="0" smtClean="0">
                <a:solidFill>
                  <a:srgbClr val="FFFF00"/>
                </a:solidFill>
              </a:rPr>
              <a:t>Volcanic Ash Advisory (VAA) which contains satellite information, reports of volcanic ash and a possible ash forecast.  VAAs are advisory in nature and are meant to complement  and support, but not replace, meteorological  and aviation related warnings which includes Significant Meteorological Hazard Advisory (SIGMETs), and Notice to Airmen (NOTAMS).</a:t>
            </a:r>
          </a:p>
          <a:p>
            <a:pPr eaLnBrk="1" hangingPunct="1">
              <a:lnSpc>
                <a:spcPct val="80000"/>
              </a:lnSpc>
              <a:defRPr/>
            </a:pPr>
            <a:r>
              <a:rPr lang="en-US" sz="1200" b="0" dirty="0" smtClean="0"/>
              <a:t>Volcanic Ash Graphic (VAG) – A graphic depiction of ash over an 18 hour period showing extent, movement and size.  Graphic is only provided when ash is seen in satellite imagery.</a:t>
            </a:r>
            <a:r>
              <a:rPr lang="en-US" sz="1200" b="0" dirty="0" smtClean="0">
                <a:solidFill>
                  <a:srgbClr val="FFFF00"/>
                </a:solidFill>
              </a:rPr>
              <a:t>  </a:t>
            </a:r>
          </a:p>
          <a:p>
            <a:endParaRPr lang="en-US" dirty="0"/>
          </a:p>
        </p:txBody>
      </p:sp>
      <p:sp>
        <p:nvSpPr>
          <p:cNvPr id="4" name="Slide Number Placeholder 3"/>
          <p:cNvSpPr>
            <a:spLocks noGrp="1"/>
          </p:cNvSpPr>
          <p:nvPr>
            <p:ph type="sldNum" sz="quarter" idx="10"/>
          </p:nvPr>
        </p:nvSpPr>
        <p:spPr/>
        <p:txBody>
          <a:bodyPr/>
          <a:lstStyle/>
          <a:p>
            <a:pPr>
              <a:defRPr/>
            </a:pPr>
            <a:fld id="{40448112-80FD-4318-A393-7B94A2A8F7FA}" type="slidenum">
              <a:rPr lang="en-US" smtClean="0"/>
              <a:pPr>
                <a:defRPr/>
              </a:pPr>
              <a:t>63</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p:spPr>
        <p:txBody>
          <a:bodyPr/>
          <a:lstStyle/>
          <a:p>
            <a:fld id="{815B4707-3A28-4BDD-975C-44A130BF64F7}" type="slidenum">
              <a:rPr lang="en-US"/>
              <a:pPr/>
              <a:t>64</a:t>
            </a:fld>
            <a:endParaRPr lang="en-US"/>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p>
            <a:fld id="{DD1A6F43-BEC3-437C-A887-E79D5A582FE9}" type="slidenum">
              <a:rPr lang="en-US"/>
              <a:pPr/>
              <a:t>65</a:t>
            </a:fld>
            <a:endParaRPr lang="en-US"/>
          </a:p>
        </p:txBody>
      </p:sp>
      <p:sp>
        <p:nvSpPr>
          <p:cNvPr id="44035" name="Rectangle 2"/>
          <p:cNvSpPr>
            <a:spLocks noGrp="1" noRot="1" noChangeAspect="1" noChangeArrowheads="1" noTextEdit="1"/>
          </p:cNvSpPr>
          <p:nvPr>
            <p:ph type="sldImg"/>
          </p:nvPr>
        </p:nvSpPr>
        <p:spPr>
          <a:ln/>
        </p:spPr>
      </p:sp>
      <p:sp>
        <p:nvSpPr>
          <p:cNvPr id="4403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p>
            <a:fld id="{3574A25E-6880-4500-9BFA-573D70CB371A}" type="slidenum">
              <a:rPr lang="en-US"/>
              <a:pPr/>
              <a:t>66</a:t>
            </a:fld>
            <a:endParaRPr lang="en-US"/>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p>
            <a:fld id="{EB72FDF6-4574-46BD-835E-EEA68C8873B3}" type="slidenum">
              <a:rPr lang="en-US"/>
              <a:pPr/>
              <a:t>67</a:t>
            </a:fld>
            <a:endParaRPr lang="en-US"/>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p>
            <a:fld id="{70BF5952-7ED1-4AFF-AC30-2C40A065ED33}" type="slidenum">
              <a:rPr lang="en-US"/>
              <a:pPr/>
              <a:t>68</a:t>
            </a:fld>
            <a:endParaRPr lang="en-US"/>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A1638A2A-19D3-4B74-8869-DE9E3E814111}" type="slidenum">
              <a:rPr lang="en-US"/>
              <a:pPr/>
              <a:t>69</a:t>
            </a:fld>
            <a:endParaRPr lang="en-US"/>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r>
              <a:rPr lang="en-US" dirty="0" smtClean="0"/>
              <a:t>Infrasound data – very low frequency sound data – most often seismic data.</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Together with the </a:t>
            </a:r>
            <a:r>
              <a:rPr lang="en-US" dirty="0" err="1" smtClean="0"/>
              <a:t>tephra</a:t>
            </a:r>
            <a:r>
              <a:rPr lang="en-US" dirty="0" smtClean="0"/>
              <a:t> and entrained air, volcanic gases can rise tens of kilometers into Earth's atmosphere during large explosive eruptions. Once airborne, the prevailing winds may blow the eruption cloud hundreds to thousands of kilometers from a volcano. The gases spread from an erupting vent primarily as acid aerosols (tiny acid droplets), compounds attached to </a:t>
            </a:r>
            <a:r>
              <a:rPr lang="en-US" dirty="0" err="1" smtClean="0"/>
              <a:t>tephra</a:t>
            </a:r>
            <a:r>
              <a:rPr lang="en-US" dirty="0" smtClean="0"/>
              <a:t> particles, and microscopic salt particles.</a:t>
            </a:r>
          </a:p>
          <a:p>
            <a:r>
              <a:rPr lang="en-US" dirty="0" smtClean="0"/>
              <a:t>The volcanic gases that pose the greatest potential hazard to people, animals, agriculture, and property are </a:t>
            </a:r>
            <a:r>
              <a:rPr lang="en-US" dirty="0" smtClean="0">
                <a:hlinkClick r:id="rId3"/>
              </a:rPr>
              <a:t>sulfur dioxide</a:t>
            </a:r>
            <a:r>
              <a:rPr lang="en-US" dirty="0" smtClean="0"/>
              <a:t>, </a:t>
            </a:r>
            <a:r>
              <a:rPr lang="en-US" dirty="0" smtClean="0">
                <a:hlinkClick r:id="rId4"/>
              </a:rPr>
              <a:t>carbon dioxide</a:t>
            </a:r>
            <a:r>
              <a:rPr lang="en-US" dirty="0" smtClean="0"/>
              <a:t>, and </a:t>
            </a:r>
            <a:r>
              <a:rPr lang="en-US" dirty="0" smtClean="0">
                <a:hlinkClick r:id="rId5"/>
              </a:rPr>
              <a:t>hydrogen fluoride</a:t>
            </a:r>
            <a:r>
              <a:rPr lang="en-US" dirty="0" smtClean="0"/>
              <a:t>. Locally, sulfur dioxide gas can lead to acid rain and air pollution downwind from a volcano. Globally, large explosive eruptions that inject a tremendous volume of sulfur aerosols into the stratosphere can lead to lower surface temperatures and promote depletion of the Earth's ozone layer. Because carbon dioxide gas is heavier than air, the gas may flow into in low-lying areas and collect in the soil. The concentration of carbon dioxide gas in these areas can be lethal to people, animals, and vegetation. </a:t>
            </a:r>
            <a:r>
              <a:rPr lang="en-US" smtClean="0"/>
              <a:t>A few historic eruptions have released sufficient fluorine-compounds to deform or kill animals that grazed on vegetation coated with volcanic ash; fluorine compounds tend to become concentrated on fine-grained ash particles, which can be ingested by animals.</a:t>
            </a:r>
            <a:endParaRPr lang="en-US"/>
          </a:p>
        </p:txBody>
      </p:sp>
      <p:sp>
        <p:nvSpPr>
          <p:cNvPr id="4" name="Slide Number Placeholder 3"/>
          <p:cNvSpPr>
            <a:spLocks noGrp="1"/>
          </p:cNvSpPr>
          <p:nvPr>
            <p:ph type="sldNum" sz="quarter" idx="10"/>
          </p:nvPr>
        </p:nvSpPr>
        <p:spPr/>
        <p:txBody>
          <a:bodyPr/>
          <a:lstStyle/>
          <a:p>
            <a:pPr>
              <a:defRPr/>
            </a:pPr>
            <a:fld id="{40448112-80FD-4318-A393-7B94A2A8F7FA}" type="slidenum">
              <a:rPr lang="en-US" smtClean="0"/>
              <a:pPr>
                <a:defRPr/>
              </a:pPr>
              <a:t>7</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p:spPr>
        <p:txBody>
          <a:bodyPr/>
          <a:lstStyle/>
          <a:p>
            <a:fld id="{8C2693F2-076F-4797-91A4-2AAE22F3CE5C}" type="slidenum">
              <a:rPr lang="en-US"/>
              <a:pPr/>
              <a:t>71</a:t>
            </a:fld>
            <a:endParaRPr lang="en-US"/>
          </a:p>
        </p:txBody>
      </p:sp>
      <p:sp>
        <p:nvSpPr>
          <p:cNvPr id="48131" name="Rectangle 2"/>
          <p:cNvSpPr>
            <a:spLocks noGrp="1" noRot="1" noChangeAspect="1" noChangeArrowheads="1" noTextEdit="1"/>
          </p:cNvSpPr>
          <p:nvPr>
            <p:ph type="sldImg"/>
          </p:nvPr>
        </p:nvSpPr>
        <p:spPr>
          <a:ln/>
        </p:spPr>
      </p:sp>
      <p:sp>
        <p:nvSpPr>
          <p:cNvPr id="4813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Dead and dying trees on the south side of Mammoth Mountain were first noticed in 1990. Since then, about 170 acres of trees have died on all sides of the volcano, especially near Horseshoe Lake. When the soil was surveyed in 1994 for carbon dioxide gas, exceptionally high concentrations of gas were found in the soil beneath the trees. What caused such high concentrations of carbon dioxide gas? The most likely sources of the carbon dioxide gas include (1) magma that intruded beneath Mammoth Mountain during an earthquake swarm in 1989; and (2) limestone-rich rocks beneath Mammoth Mountain that were heated by the hot magma.</a:t>
            </a:r>
          </a:p>
          <a:p>
            <a:endParaRPr lang="en-US" dirty="0" smtClean="0"/>
          </a:p>
          <a:p>
            <a:r>
              <a:rPr lang="en-US" sz="1200" dirty="0" smtClean="0"/>
              <a:t>On a global level with very large explosive eruptions, the gigantic volumes of sulfur put into the stratosphere can lead to lower surface temperatures and promote reduction of the ozone layer. </a:t>
            </a:r>
            <a:endParaRPr lang="en-US" dirty="0"/>
          </a:p>
        </p:txBody>
      </p:sp>
      <p:sp>
        <p:nvSpPr>
          <p:cNvPr id="4" name="Slide Number Placeholder 3"/>
          <p:cNvSpPr>
            <a:spLocks noGrp="1"/>
          </p:cNvSpPr>
          <p:nvPr>
            <p:ph type="sldNum" sz="quarter" idx="10"/>
          </p:nvPr>
        </p:nvSpPr>
        <p:spPr/>
        <p:txBody>
          <a:bodyPr/>
          <a:lstStyle/>
          <a:p>
            <a:pPr>
              <a:defRPr/>
            </a:pPr>
            <a:fld id="{40448112-80FD-4318-A393-7B94A2A8F7FA}" type="slidenum">
              <a:rPr lang="en-US" smtClean="0"/>
              <a:pPr>
                <a:defRPr/>
              </a:pPr>
              <a:t>8</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548640" indent="-411480" fontAlgn="auto">
              <a:lnSpc>
                <a:spcPct val="90000"/>
              </a:lnSpc>
              <a:spcAft>
                <a:spcPts val="0"/>
              </a:spcAft>
              <a:buClr>
                <a:schemeClr val="tx1">
                  <a:shade val="95000"/>
                </a:schemeClr>
              </a:buClr>
              <a:buFont typeface="Wingdings 2"/>
              <a:buChar char=""/>
              <a:defRPr/>
            </a:pPr>
            <a:r>
              <a:rPr lang="en-US" dirty="0" smtClean="0"/>
              <a:t>Photo: Mt. Cleveland eruption,</a:t>
            </a:r>
            <a:r>
              <a:rPr lang="en-US" baseline="0" dirty="0" smtClean="0"/>
              <a:t> Jeff Williams, NASA.</a:t>
            </a:r>
            <a:endParaRPr lang="en-US" dirty="0"/>
          </a:p>
        </p:txBody>
      </p:sp>
      <p:sp>
        <p:nvSpPr>
          <p:cNvPr id="4" name="Slide Number Placeholder 3"/>
          <p:cNvSpPr>
            <a:spLocks noGrp="1"/>
          </p:cNvSpPr>
          <p:nvPr>
            <p:ph type="sldNum" sz="quarter" idx="10"/>
          </p:nvPr>
        </p:nvSpPr>
        <p:spPr/>
        <p:txBody>
          <a:bodyPr/>
          <a:lstStyle/>
          <a:p>
            <a:pPr>
              <a:defRPr/>
            </a:pPr>
            <a:fld id="{40448112-80FD-4318-A393-7B94A2A8F7FA}" type="slidenum">
              <a:rPr lang="en-US" smtClean="0"/>
              <a:pPr>
                <a:defRPr/>
              </a:pPr>
              <a:t>10</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explosive characteristics are manifested as the fragmentation of the magma and the high speed jet that issues from the vent. The first distinct feature is a nearly </a:t>
            </a:r>
            <a:r>
              <a:rPr lang="en-US" dirty="0" err="1" smtClean="0"/>
              <a:t>lithostatic</a:t>
            </a:r>
            <a:r>
              <a:rPr lang="en-US" dirty="0" smtClean="0"/>
              <a:t> pressure distribution, which results from the increase of the height of the fragmentation surface. The second one is the atmospheric pressure at the vent; the flow is not choked. The third one is that the relative velocity between the gas and the ash is large at the vent despite the large interaction force between the two phases. The large relative velocity is established in the fractured-turbulent regime, and is maintained in the subsequent gas–ash flow regime.</a:t>
            </a:r>
            <a:endParaRPr lang="en-US" dirty="0"/>
          </a:p>
        </p:txBody>
      </p:sp>
      <p:sp>
        <p:nvSpPr>
          <p:cNvPr id="4" name="Slide Number Placeholder 3"/>
          <p:cNvSpPr>
            <a:spLocks noGrp="1"/>
          </p:cNvSpPr>
          <p:nvPr>
            <p:ph type="sldNum" sz="quarter" idx="10"/>
          </p:nvPr>
        </p:nvSpPr>
        <p:spPr/>
        <p:txBody>
          <a:bodyPr/>
          <a:lstStyle/>
          <a:p>
            <a:pPr>
              <a:defRPr/>
            </a:pPr>
            <a:fld id="{40448112-80FD-4318-A393-7B94A2A8F7FA}" type="slidenum">
              <a:rPr lang="en-US" smtClean="0"/>
              <a:pPr>
                <a:defRPr/>
              </a:pPr>
              <a:t>11</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The ash particles also damage the external and</a:t>
            </a:r>
            <a:r>
              <a:rPr lang="en-US" baseline="0" dirty="0" smtClean="0"/>
              <a:t> </a:t>
            </a:r>
            <a:r>
              <a:rPr lang="en-US" dirty="0" smtClean="0"/>
              <a:t>aerodynamic surfaces of an aircraft…especially the windscreen (is a very common occurrence). Windscreens can become</a:t>
            </a:r>
            <a:r>
              <a:rPr lang="en-US" baseline="0" dirty="0" smtClean="0"/>
              <a:t> totally </a:t>
            </a:r>
            <a:r>
              <a:rPr lang="en-US" baseline="0" dirty="0" err="1" smtClean="0"/>
              <a:t>obscurred</a:t>
            </a:r>
            <a:r>
              <a:rPr lang="en-US" baseline="0" dirty="0" smtClean="0"/>
              <a:t> (etching) or even crack due to the ash’s hardness and the speeds of the aircraft.  </a:t>
            </a:r>
            <a:r>
              <a:rPr lang="en-US" dirty="0" smtClean="0"/>
              <a:t>As a matter of fact, documentation of the frequency and cost of damage to the windscreen helped to spark alert system development. </a:t>
            </a:r>
          </a:p>
          <a:p>
            <a:endParaRPr lang="en-US" dirty="0"/>
          </a:p>
        </p:txBody>
      </p:sp>
      <p:sp>
        <p:nvSpPr>
          <p:cNvPr id="4" name="Slide Number Placeholder 3"/>
          <p:cNvSpPr>
            <a:spLocks noGrp="1"/>
          </p:cNvSpPr>
          <p:nvPr>
            <p:ph type="sldNum" sz="quarter" idx="10"/>
          </p:nvPr>
        </p:nvSpPr>
        <p:spPr/>
        <p:txBody>
          <a:bodyPr/>
          <a:lstStyle/>
          <a:p>
            <a:pPr>
              <a:defRPr/>
            </a:pPr>
            <a:fld id="{40448112-80FD-4318-A393-7B94A2A8F7FA}" type="slidenum">
              <a:rPr lang="en-US" smtClean="0"/>
              <a:pPr>
                <a:defRPr/>
              </a:pPr>
              <a:t>12</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lIns="45720" tIns="0" rIns="45720" bIns="0" anchor="b">
            <a:scene3d>
              <a:camera prst="orthographicFront"/>
              <a:lightRig rig="soft" dir="t">
                <a:rot lat="0" lon="0" rev="17220000"/>
              </a:lightRig>
            </a:scene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lang="en-US" smtClean="0"/>
              <a:t>Click to edit Master title style</a:t>
            </a:r>
            <a:endParaRPr lang="en-US"/>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4" name="Date Placeholder 13"/>
          <p:cNvSpPr>
            <a:spLocks noGrp="1"/>
          </p:cNvSpPr>
          <p:nvPr>
            <p:ph type="dt" sz="half" idx="10"/>
          </p:nvPr>
        </p:nvSpPr>
        <p:spPr/>
        <p:txBody>
          <a:bodyPr/>
          <a:lstStyle>
            <a:lvl1pPr>
              <a:defRPr/>
            </a:lvl1pPr>
          </a:lstStyle>
          <a:p>
            <a:pPr>
              <a:defRPr/>
            </a:pPr>
            <a:fld id="{705FF367-A604-480A-BEC5-4652FE83A5DB}" type="datetime1">
              <a:rPr lang="en-US"/>
              <a:pPr>
                <a:defRPr/>
              </a:pPr>
              <a:t>9/15/2008</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8B074687-9748-47D6-9E97-0A0D62451FFC}"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A0A5DC8F-90B1-45DA-99F2-5CAC2A375D7F}" type="datetime1">
              <a:rPr lang="en-US"/>
              <a:pPr>
                <a:defRPr/>
              </a:pPr>
              <a:t>9/15/2008</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6E2C1AD5-4AB4-4A1E-B614-FEA9020BFEE3}"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DCA7F2D2-CA35-48A5-8138-FF32158F8D7A}" type="datetime1">
              <a:rPr lang="en-US"/>
              <a:pPr>
                <a:defRPr/>
              </a:pPr>
              <a:t>9/15/2008</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C20817F3-7119-4329-BEC7-1AE63F7EA588}"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mediaAndTx">
  <p:cSld name="Title, Media Clip and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Media Placeholder 2"/>
          <p:cNvSpPr>
            <a:spLocks noGrp="1"/>
          </p:cNvSpPr>
          <p:nvPr>
            <p:ph type="media" sz="half" idx="1"/>
          </p:nvPr>
        </p:nvSpPr>
        <p:spPr>
          <a:xfrm>
            <a:off x="685800" y="1981200"/>
            <a:ext cx="3810000" cy="4114800"/>
          </a:xfrm>
        </p:spPr>
        <p:txBody>
          <a:bodyPr>
            <a:normAutofit/>
          </a:bodyPr>
          <a:lstStyle/>
          <a:p>
            <a:pPr lvl="0"/>
            <a:endParaRPr lang="en-US" noProof="0" smtClean="0"/>
          </a:p>
        </p:txBody>
      </p:sp>
      <p:sp>
        <p:nvSpPr>
          <p:cNvPr id="4" name="Text Placeholder 3"/>
          <p:cNvSpPr>
            <a:spLocks noGrp="1"/>
          </p:cNvSpPr>
          <p:nvPr>
            <p:ph type="body" sz="half" idx="2"/>
          </p:nvPr>
        </p:nvSpPr>
        <p:spPr>
          <a:xfrm>
            <a:off x="46482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p:txBody>
          <a:bodyPr/>
          <a:lstStyle>
            <a:lvl1pPr>
              <a:defRPr smtClean="0"/>
            </a:lvl1pPr>
          </a:lstStyle>
          <a:p>
            <a:pPr>
              <a:defRPr/>
            </a:pPr>
            <a:fld id="{05F1608D-ED05-4113-ABEA-452205655258}" type="datetime1">
              <a:rPr lang="en-US"/>
              <a:pPr>
                <a:defRPr/>
              </a:pPr>
              <a:t>9/15/2008</a:t>
            </a:fld>
            <a:endParaRPr lang="en-US"/>
          </a:p>
        </p:txBody>
      </p:sp>
      <p:sp>
        <p:nvSpPr>
          <p:cNvPr id="6" name="Rectangle 5"/>
          <p:cNvSpPr>
            <a:spLocks noGrp="1" noChangeArrowheads="1"/>
          </p:cNvSpPr>
          <p:nvPr>
            <p:ph type="ftr" sz="quarter" idx="11"/>
          </p:nvPr>
        </p:nvSpPr>
        <p:spPr/>
        <p:txBody>
          <a:bodyPr/>
          <a:lstStyle>
            <a:lvl1pPr>
              <a:defRPr/>
            </a:lvl1pPr>
          </a:lstStyle>
          <a:p>
            <a:pPr>
              <a:defRPr/>
            </a:pPr>
            <a:endParaRPr lang="en-US"/>
          </a:p>
        </p:txBody>
      </p:sp>
      <p:sp>
        <p:nvSpPr>
          <p:cNvPr id="7" name="Rectangle 6"/>
          <p:cNvSpPr>
            <a:spLocks noGrp="1" noChangeArrowheads="1"/>
          </p:cNvSpPr>
          <p:nvPr>
            <p:ph type="sldNum" sz="quarter" idx="12"/>
          </p:nvPr>
        </p:nvSpPr>
        <p:spPr/>
        <p:txBody>
          <a:bodyPr/>
          <a:lstStyle>
            <a:lvl1pPr>
              <a:defRPr/>
            </a:lvl1pPr>
          </a:lstStyle>
          <a:p>
            <a:pPr>
              <a:defRPr/>
            </a:pPr>
            <a:fld id="{5B1EF0BF-0E92-488E-A0C8-804630E53FE4}"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A815DA9C-0A41-4C4B-825B-CB5B9A0C5D1D}" type="datetime1">
              <a:rPr lang="en-US"/>
              <a:pPr>
                <a:defRPr/>
              </a:pPr>
              <a:t>9/15/2008</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7A37F66C-0255-411E-A444-21A7D80BA9C7}"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1"/>
          </p:nvPr>
        </p:nvSpPr>
        <p:spPr>
          <a:xfrm>
            <a:off x="1600200" y="2507786"/>
            <a:ext cx="7086600" cy="1509712"/>
          </a:xfrm>
        </p:spPr>
        <p:txBody>
          <a:bodyPr/>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478222CD-4FD4-4516-B498-D2BAFBB3700D}" type="datetime1">
              <a:rPr lang="en-US"/>
              <a:pPr>
                <a:defRPr/>
              </a:pPr>
              <a:t>9/15/2008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084F985-5D59-4DEE-AA7E-6D5724AECF4D}"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fld id="{C0D8C9CC-5FA0-489E-8BA1-08ACA3265342}" type="datetime1">
              <a:rPr lang="en-US"/>
              <a:pPr>
                <a:defRPr/>
              </a:pPr>
              <a:t>9/15/2008</a:t>
            </a:fld>
            <a:endParaRPr lang="en-US"/>
          </a:p>
        </p:txBody>
      </p:sp>
      <p:sp>
        <p:nvSpPr>
          <p:cNvPr id="6" name="Footer Placeholder 2"/>
          <p:cNvSpPr>
            <a:spLocks noGrp="1"/>
          </p:cNvSpPr>
          <p:nvPr>
            <p:ph type="ftr" sz="quarter" idx="11"/>
          </p:nvPr>
        </p:nvSpPr>
        <p:spPr/>
        <p:txBody>
          <a:bodyPr/>
          <a:lstStyle>
            <a:lvl1pPr>
              <a:defRPr/>
            </a:lvl1pPr>
          </a:lstStyle>
          <a:p>
            <a:pPr>
              <a:defRPr/>
            </a:pPr>
            <a:endParaRPr lang="en-US"/>
          </a:p>
        </p:txBody>
      </p:sp>
      <p:sp>
        <p:nvSpPr>
          <p:cNvPr id="7" name="Slide Number Placeholder 22"/>
          <p:cNvSpPr>
            <a:spLocks noGrp="1"/>
          </p:cNvSpPr>
          <p:nvPr>
            <p:ph type="sldNum" sz="quarter" idx="12"/>
          </p:nvPr>
        </p:nvSpPr>
        <p:spPr/>
        <p:txBody>
          <a:bodyPr/>
          <a:lstStyle>
            <a:lvl1pPr>
              <a:defRPr/>
            </a:lvl1pPr>
          </a:lstStyle>
          <a:p>
            <a:pPr>
              <a:defRPr/>
            </a:pPr>
            <a:fld id="{FF8252B2-5281-465D-B72D-2C70128EF652}"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13"/>
          <p:cNvSpPr>
            <a:spLocks noGrp="1"/>
          </p:cNvSpPr>
          <p:nvPr>
            <p:ph type="dt" sz="half" idx="10"/>
          </p:nvPr>
        </p:nvSpPr>
        <p:spPr/>
        <p:txBody>
          <a:bodyPr/>
          <a:lstStyle>
            <a:lvl1pPr>
              <a:defRPr/>
            </a:lvl1pPr>
          </a:lstStyle>
          <a:p>
            <a:pPr>
              <a:defRPr/>
            </a:pPr>
            <a:fld id="{87A738E3-3E05-4C59-83F7-21FFA6BEEB88}" type="datetime1">
              <a:rPr lang="en-US"/>
              <a:pPr>
                <a:defRPr/>
              </a:pPr>
              <a:t>9/15/2008</a:t>
            </a:fld>
            <a:endParaRPr lang="en-US"/>
          </a:p>
        </p:txBody>
      </p:sp>
      <p:sp>
        <p:nvSpPr>
          <p:cNvPr id="8" name="Footer Placeholder 2"/>
          <p:cNvSpPr>
            <a:spLocks noGrp="1"/>
          </p:cNvSpPr>
          <p:nvPr>
            <p:ph type="ftr" sz="quarter" idx="11"/>
          </p:nvPr>
        </p:nvSpPr>
        <p:spPr/>
        <p:txBody>
          <a:bodyPr/>
          <a:lstStyle>
            <a:lvl1pPr>
              <a:defRPr/>
            </a:lvl1pPr>
          </a:lstStyle>
          <a:p>
            <a:pPr>
              <a:defRPr/>
            </a:pPr>
            <a:endParaRPr lang="en-US"/>
          </a:p>
        </p:txBody>
      </p:sp>
      <p:sp>
        <p:nvSpPr>
          <p:cNvPr id="9" name="Slide Number Placeholder 22"/>
          <p:cNvSpPr>
            <a:spLocks noGrp="1"/>
          </p:cNvSpPr>
          <p:nvPr>
            <p:ph type="sldNum" sz="quarter" idx="12"/>
          </p:nvPr>
        </p:nvSpPr>
        <p:spPr/>
        <p:txBody>
          <a:bodyPr/>
          <a:lstStyle>
            <a:lvl1pPr>
              <a:defRPr/>
            </a:lvl1pPr>
          </a:lstStyle>
          <a:p>
            <a:pPr>
              <a:defRPr/>
            </a:pPr>
            <a:fld id="{C680D6F6-57B4-4921-8E38-F9317B68D93B}"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13"/>
          <p:cNvSpPr>
            <a:spLocks noGrp="1"/>
          </p:cNvSpPr>
          <p:nvPr>
            <p:ph type="dt" sz="half" idx="10"/>
          </p:nvPr>
        </p:nvSpPr>
        <p:spPr/>
        <p:txBody>
          <a:bodyPr/>
          <a:lstStyle>
            <a:lvl1pPr>
              <a:defRPr/>
            </a:lvl1pPr>
          </a:lstStyle>
          <a:p>
            <a:pPr>
              <a:defRPr/>
            </a:pPr>
            <a:fld id="{C3EA5722-9198-4D21-98C8-2D11338EE00A}" type="datetime1">
              <a:rPr lang="en-US"/>
              <a:pPr>
                <a:defRPr/>
              </a:pPr>
              <a:t>9/15/2008</a:t>
            </a:fld>
            <a:endParaRPr lang="en-US"/>
          </a:p>
        </p:txBody>
      </p:sp>
      <p:sp>
        <p:nvSpPr>
          <p:cNvPr id="4" name="Footer Placeholder 2"/>
          <p:cNvSpPr>
            <a:spLocks noGrp="1"/>
          </p:cNvSpPr>
          <p:nvPr>
            <p:ph type="ftr" sz="quarter" idx="11"/>
          </p:nvPr>
        </p:nvSpPr>
        <p:spPr/>
        <p:txBody>
          <a:bodyPr/>
          <a:lstStyle>
            <a:lvl1pPr>
              <a:defRPr/>
            </a:lvl1pPr>
          </a:lstStyle>
          <a:p>
            <a:pPr>
              <a:defRPr/>
            </a:pPr>
            <a:endParaRPr lang="en-US"/>
          </a:p>
        </p:txBody>
      </p:sp>
      <p:sp>
        <p:nvSpPr>
          <p:cNvPr id="5" name="Slide Number Placeholder 22"/>
          <p:cNvSpPr>
            <a:spLocks noGrp="1"/>
          </p:cNvSpPr>
          <p:nvPr>
            <p:ph type="sldNum" sz="quarter" idx="12"/>
          </p:nvPr>
        </p:nvSpPr>
        <p:spPr/>
        <p:txBody>
          <a:bodyPr/>
          <a:lstStyle>
            <a:lvl1pPr>
              <a:defRPr/>
            </a:lvl1pPr>
          </a:lstStyle>
          <a:p>
            <a:pPr>
              <a:defRPr/>
            </a:pPr>
            <a:fld id="{429CBA04-5B72-4A57-9BE4-992B22E97503}"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3"/>
          <p:cNvSpPr>
            <a:spLocks noGrp="1"/>
          </p:cNvSpPr>
          <p:nvPr>
            <p:ph type="dt" sz="half" idx="10"/>
          </p:nvPr>
        </p:nvSpPr>
        <p:spPr/>
        <p:txBody>
          <a:bodyPr/>
          <a:lstStyle>
            <a:lvl1pPr>
              <a:defRPr/>
            </a:lvl1pPr>
          </a:lstStyle>
          <a:p>
            <a:pPr>
              <a:defRPr/>
            </a:pPr>
            <a:fld id="{DC3481D8-DA93-4167-A0E0-EF0008337593}" type="datetime1">
              <a:rPr lang="en-US"/>
              <a:pPr>
                <a:defRPr/>
              </a:pPr>
              <a:t>9/15/2008</a:t>
            </a:fld>
            <a:endParaRPr lang="en-US"/>
          </a:p>
        </p:txBody>
      </p:sp>
      <p:sp>
        <p:nvSpPr>
          <p:cNvPr id="3" name="Footer Placeholder 2"/>
          <p:cNvSpPr>
            <a:spLocks noGrp="1"/>
          </p:cNvSpPr>
          <p:nvPr>
            <p:ph type="ftr" sz="quarter" idx="11"/>
          </p:nvPr>
        </p:nvSpPr>
        <p:spPr/>
        <p:txBody>
          <a:bodyPr/>
          <a:lstStyle>
            <a:lvl1pPr>
              <a:defRPr/>
            </a:lvl1pPr>
          </a:lstStyle>
          <a:p>
            <a:pPr>
              <a:defRPr/>
            </a:pPr>
            <a:endParaRPr lang="en-US"/>
          </a:p>
        </p:txBody>
      </p:sp>
      <p:sp>
        <p:nvSpPr>
          <p:cNvPr id="4" name="Slide Number Placeholder 22"/>
          <p:cNvSpPr>
            <a:spLocks noGrp="1"/>
          </p:cNvSpPr>
          <p:nvPr>
            <p:ph type="sldNum" sz="quarter" idx="12"/>
          </p:nvPr>
        </p:nvSpPr>
        <p:spPr/>
        <p:txBody>
          <a:bodyPr/>
          <a:lstStyle>
            <a:lvl1pPr>
              <a:defRPr/>
            </a:lvl1pPr>
          </a:lstStyle>
          <a:p>
            <a:pPr>
              <a:defRPr/>
            </a:pPr>
            <a:fld id="{C9D6874B-8872-4628-B298-28328AC5FD6B}"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sp3d prstMaterial="softEdge"/>
          </a:bodyPr>
          <a:lstStyle>
            <a:lvl1pPr algn="l">
              <a:buNone/>
              <a:defRPr sz="2200" b="0">
                <a:ln w="6350">
                  <a:noFill/>
                </a:ln>
                <a:solidFill>
                  <a:schemeClr val="accent1">
                    <a:tint val="73000"/>
                    <a:satMod val="180000"/>
                  </a:schemeClr>
                </a:solidFill>
              </a:defRPr>
            </a:lvl1pPr>
          </a:lstStyle>
          <a:p>
            <a:r>
              <a:rPr lang="en-US" smtClean="0"/>
              <a:t>Click to edit Master title style</a:t>
            </a:r>
            <a:endParaRPr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fld id="{323F9A1D-6B98-4143-B423-9D1DDEAC6FBA}" type="datetime1">
              <a:rPr lang="en-US"/>
              <a:pPr>
                <a:defRPr/>
              </a:pPr>
              <a:t>9/15/2008</a:t>
            </a:fld>
            <a:endParaRPr lang="en-US"/>
          </a:p>
        </p:txBody>
      </p:sp>
      <p:sp>
        <p:nvSpPr>
          <p:cNvPr id="6" name="Footer Placeholder 2"/>
          <p:cNvSpPr>
            <a:spLocks noGrp="1"/>
          </p:cNvSpPr>
          <p:nvPr>
            <p:ph type="ftr" sz="quarter" idx="11"/>
          </p:nvPr>
        </p:nvSpPr>
        <p:spPr/>
        <p:txBody>
          <a:bodyPr/>
          <a:lstStyle>
            <a:lvl1pPr>
              <a:defRPr/>
            </a:lvl1pPr>
          </a:lstStyle>
          <a:p>
            <a:pPr>
              <a:defRPr/>
            </a:pPr>
            <a:endParaRPr lang="en-US"/>
          </a:p>
        </p:txBody>
      </p:sp>
      <p:sp>
        <p:nvSpPr>
          <p:cNvPr id="7" name="Slide Number Placeholder 22"/>
          <p:cNvSpPr>
            <a:spLocks noGrp="1"/>
          </p:cNvSpPr>
          <p:nvPr>
            <p:ph type="sldNum" sz="quarter" idx="12"/>
          </p:nvPr>
        </p:nvSpPr>
        <p:spPr/>
        <p:txBody>
          <a:bodyPr/>
          <a:lstStyle>
            <a:lvl1pPr>
              <a:defRPr/>
            </a:lvl1pPr>
          </a:lstStyle>
          <a:p>
            <a:pPr>
              <a:defRPr/>
            </a:pPr>
            <a:fld id="{89AC6F9A-7EB3-42E6-9B8B-4C577CD5CEF0}"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ormAutofit/>
          </a:bodyPr>
          <a:lstStyle>
            <a:lvl1pPr indent="0">
              <a:buNone/>
              <a:defRPr sz="3200"/>
            </a:lvl1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1828800" y="1166787"/>
            <a:ext cx="5486400" cy="530352"/>
          </a:xfrm>
        </p:spPr>
        <p:txBody>
          <a:bodyPr lIns="45720" rIns="45720"/>
          <a:lstStyle>
            <a:lvl1pPr marL="0" indent="0" algn="ctr">
              <a:buNone/>
              <a:defRPr sz="1400"/>
            </a:lvl1pPr>
            <a:lvl2pPr>
              <a:defRPr sz="1200"/>
            </a:lvl2pPr>
            <a:lvl3pPr>
              <a:defRPr sz="1000"/>
            </a:lvl3pPr>
            <a:lvl4pPr>
              <a:defRPr sz="900"/>
            </a:lvl4pPr>
            <a:lvl5pPr>
              <a:defRPr sz="900"/>
            </a:lvl5pPr>
          </a:lstStyle>
          <a:p>
            <a:pPr lvl="0"/>
            <a:r>
              <a:rPr lang="en-US" smtClean="0"/>
              <a:t>Click to edit Master text styles</a:t>
            </a:r>
          </a:p>
        </p:txBody>
      </p:sp>
      <p:sp>
        <p:nvSpPr>
          <p:cNvPr id="5" name="Date Placeholder 13"/>
          <p:cNvSpPr>
            <a:spLocks noGrp="1"/>
          </p:cNvSpPr>
          <p:nvPr>
            <p:ph type="dt" sz="half" idx="10"/>
          </p:nvPr>
        </p:nvSpPr>
        <p:spPr/>
        <p:txBody>
          <a:bodyPr/>
          <a:lstStyle>
            <a:lvl1pPr>
              <a:defRPr/>
            </a:lvl1pPr>
          </a:lstStyle>
          <a:p>
            <a:pPr>
              <a:defRPr/>
            </a:pPr>
            <a:fld id="{0E2C5626-224B-42FB-A96C-B48AE82086FD}" type="datetime1">
              <a:rPr lang="en-US"/>
              <a:pPr>
                <a:defRPr/>
              </a:pPr>
              <a:t>9/15/2008</a:t>
            </a:fld>
            <a:endParaRPr lang="en-US"/>
          </a:p>
        </p:txBody>
      </p:sp>
      <p:sp>
        <p:nvSpPr>
          <p:cNvPr id="6" name="Footer Placeholder 2"/>
          <p:cNvSpPr>
            <a:spLocks noGrp="1"/>
          </p:cNvSpPr>
          <p:nvPr>
            <p:ph type="ftr" sz="quarter" idx="11"/>
          </p:nvPr>
        </p:nvSpPr>
        <p:spPr/>
        <p:txBody>
          <a:bodyPr/>
          <a:lstStyle>
            <a:lvl1pPr>
              <a:defRPr/>
            </a:lvl1pPr>
          </a:lstStyle>
          <a:p>
            <a:pPr>
              <a:defRPr/>
            </a:pPr>
            <a:endParaRPr lang="en-US"/>
          </a:p>
        </p:txBody>
      </p:sp>
      <p:sp>
        <p:nvSpPr>
          <p:cNvPr id="7" name="Slide Number Placeholder 22"/>
          <p:cNvSpPr>
            <a:spLocks noGrp="1"/>
          </p:cNvSpPr>
          <p:nvPr>
            <p:ph type="sldNum" sz="quarter" idx="12"/>
          </p:nvPr>
        </p:nvSpPr>
        <p:spPr/>
        <p:txBody>
          <a:bodyPr/>
          <a:lstStyle>
            <a:lvl1pPr>
              <a:defRPr/>
            </a:lvl1pPr>
          </a:lstStyle>
          <a:p>
            <a:pPr>
              <a:defRPr/>
            </a:pPr>
            <a:fld id="{95F9907E-E32B-4A15-8D08-BFEE78D6AE1E}"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lang="en-US" smtClean="0"/>
              <a:t>Click to edit Master title style</a:t>
            </a:r>
            <a:endParaRPr lang="en-US"/>
          </a:p>
        </p:txBody>
      </p:sp>
      <p:sp>
        <p:nvSpPr>
          <p:cNvPr id="1027" name="Text Placeholder 12"/>
          <p:cNvSpPr>
            <a:spLocks noGrp="1"/>
          </p:cNvSpPr>
          <p:nvPr>
            <p:ph type="body" idx="1"/>
          </p:nvPr>
        </p:nvSpPr>
        <p:spPr bwMode="auto">
          <a:xfrm>
            <a:off x="457200" y="1600200"/>
            <a:ext cx="8229600" cy="47085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smtClean="0">
                <a:solidFill>
                  <a:schemeClr val="tx1">
                    <a:shade val="50000"/>
                  </a:schemeClr>
                </a:solidFill>
              </a:defRPr>
            </a:lvl1pPr>
          </a:lstStyle>
          <a:p>
            <a:pPr>
              <a:defRPr/>
            </a:pPr>
            <a:fld id="{B4DFD241-AC7C-45E4-8FDF-412158465FAB}" type="datetime1">
              <a:rPr lang="en-US"/>
              <a:pPr>
                <a:defRPr/>
              </a:pPr>
              <a:t>9/15/2008</a:t>
            </a:fld>
            <a:endParaRPr lang="en-US"/>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pPr>
              <a:defRPr/>
            </a:pPr>
            <a:endParaRPr lang="en-US"/>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smtClean="0">
                <a:solidFill>
                  <a:schemeClr val="tx1">
                    <a:shade val="50000"/>
                  </a:schemeClr>
                </a:solidFill>
              </a:defRPr>
            </a:lvl1pPr>
          </a:lstStyle>
          <a:p>
            <a:pPr>
              <a:defRPr/>
            </a:pPr>
            <a:fld id="{BF803EC6-D4B8-42DB-B210-6BB47DF3F8DE}" type="slidenum">
              <a:rPr lang="en-US"/>
              <a:pPr>
                <a:defRPr/>
              </a:pPr>
              <a:t>‹#›</a:t>
            </a:fld>
            <a:endParaRPr lang="en-US"/>
          </a:p>
        </p:txBody>
      </p:sp>
    </p:spTree>
  </p:cSld>
  <p:clrMap bg1="dk1" tx1="lt1" bg2="dk2" tx2="lt2" accent1="accent1" accent2="accent2" accent3="accent3" accent4="accent4" accent5="accent5" accent6="accent6" hlink="hlink" folHlink="folHlink"/>
  <p:sldLayoutIdLst>
    <p:sldLayoutId id="2147483707" r:id="rId1"/>
    <p:sldLayoutId id="2147483708" r:id="rId2"/>
    <p:sldLayoutId id="2147483717" r:id="rId3"/>
    <p:sldLayoutId id="2147483709" r:id="rId4"/>
    <p:sldLayoutId id="2147483710" r:id="rId5"/>
    <p:sldLayoutId id="2147483711" r:id="rId6"/>
    <p:sldLayoutId id="2147483712" r:id="rId7"/>
    <p:sldLayoutId id="2147483713" r:id="rId8"/>
    <p:sldLayoutId id="2147483714" r:id="rId9"/>
    <p:sldLayoutId id="2147483715" r:id="rId10"/>
    <p:sldLayoutId id="2147483716" r:id="rId11"/>
    <p:sldLayoutId id="2147483719" r:id="rId12"/>
  </p:sldLayoutIdLst>
  <p:hf hdr="0" ftr="0"/>
  <p:txStyles>
    <p:titleStyle>
      <a:lvl1pPr algn="ctr" rtl="0" fontAlgn="base">
        <a:spcBef>
          <a:spcPct val="0"/>
        </a:spcBef>
        <a:spcAft>
          <a:spcPct val="0"/>
        </a:spcAft>
        <a:defRPr sz="4100" b="1" kern="120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vl2pPr algn="ctr" rtl="0" fontAlgn="base">
        <a:spcBef>
          <a:spcPct val="0"/>
        </a:spcBef>
        <a:spcAft>
          <a:spcPct val="0"/>
        </a:spcAft>
        <a:defRPr sz="4100" b="1">
          <a:solidFill>
            <a:schemeClr val="tx1"/>
          </a:solidFill>
          <a:latin typeface="Lucida Sans" pitchFamily="34" charset="0"/>
        </a:defRPr>
      </a:lvl2pPr>
      <a:lvl3pPr algn="ctr" rtl="0" fontAlgn="base">
        <a:spcBef>
          <a:spcPct val="0"/>
        </a:spcBef>
        <a:spcAft>
          <a:spcPct val="0"/>
        </a:spcAft>
        <a:defRPr sz="4100" b="1">
          <a:solidFill>
            <a:schemeClr val="tx1"/>
          </a:solidFill>
          <a:latin typeface="Lucida Sans" pitchFamily="34" charset="0"/>
        </a:defRPr>
      </a:lvl3pPr>
      <a:lvl4pPr algn="ctr" rtl="0" fontAlgn="base">
        <a:spcBef>
          <a:spcPct val="0"/>
        </a:spcBef>
        <a:spcAft>
          <a:spcPct val="0"/>
        </a:spcAft>
        <a:defRPr sz="4100" b="1">
          <a:solidFill>
            <a:schemeClr val="tx1"/>
          </a:solidFill>
          <a:latin typeface="Lucida Sans" pitchFamily="34" charset="0"/>
        </a:defRPr>
      </a:lvl4pPr>
      <a:lvl5pPr algn="ctr" rtl="0" fontAlgn="base">
        <a:spcBef>
          <a:spcPct val="0"/>
        </a:spcBef>
        <a:spcAft>
          <a:spcPct val="0"/>
        </a:spcAft>
        <a:defRPr sz="4100" b="1">
          <a:solidFill>
            <a:schemeClr val="tx1"/>
          </a:solidFill>
          <a:latin typeface="Lucida Sans" pitchFamily="34" charset="0"/>
        </a:defRPr>
      </a:lvl5pPr>
      <a:lvl6pPr marL="457200" algn="ctr" rtl="0" fontAlgn="base">
        <a:spcBef>
          <a:spcPct val="0"/>
        </a:spcBef>
        <a:spcAft>
          <a:spcPct val="0"/>
        </a:spcAft>
        <a:defRPr sz="4100" b="1">
          <a:solidFill>
            <a:schemeClr val="tx1"/>
          </a:solidFill>
          <a:latin typeface="Lucida Sans" pitchFamily="34" charset="0"/>
        </a:defRPr>
      </a:lvl6pPr>
      <a:lvl7pPr marL="914400" algn="ctr" rtl="0" fontAlgn="base">
        <a:spcBef>
          <a:spcPct val="0"/>
        </a:spcBef>
        <a:spcAft>
          <a:spcPct val="0"/>
        </a:spcAft>
        <a:defRPr sz="4100" b="1">
          <a:solidFill>
            <a:schemeClr val="tx1"/>
          </a:solidFill>
          <a:latin typeface="Lucida Sans" pitchFamily="34" charset="0"/>
        </a:defRPr>
      </a:lvl7pPr>
      <a:lvl8pPr marL="1371600" algn="ctr" rtl="0" fontAlgn="base">
        <a:spcBef>
          <a:spcPct val="0"/>
        </a:spcBef>
        <a:spcAft>
          <a:spcPct val="0"/>
        </a:spcAft>
        <a:defRPr sz="4100" b="1">
          <a:solidFill>
            <a:schemeClr val="tx1"/>
          </a:solidFill>
          <a:latin typeface="Lucida Sans" pitchFamily="34" charset="0"/>
        </a:defRPr>
      </a:lvl8pPr>
      <a:lvl9pPr marL="1828800" algn="ctr" rtl="0" fontAlgn="base">
        <a:spcBef>
          <a:spcPct val="0"/>
        </a:spcBef>
        <a:spcAft>
          <a:spcPct val="0"/>
        </a:spcAft>
        <a:defRPr sz="4100" b="1">
          <a:solidFill>
            <a:schemeClr val="tx1"/>
          </a:solidFill>
          <a:latin typeface="Lucida Sans" pitchFamily="34" charset="0"/>
        </a:defRPr>
      </a:lvl9pPr>
    </p:titleStyle>
    <p:bodyStyle>
      <a:lvl1pPr marL="547688" indent="-411163" algn="l" rtl="0" fontAlgn="base">
        <a:spcBef>
          <a:spcPct val="20000"/>
        </a:spcBef>
        <a:spcAft>
          <a:spcPct val="0"/>
        </a:spcAft>
        <a:buClr>
          <a:srgbClr val="F9F9F9"/>
        </a:buClr>
        <a:buSzPct val="65000"/>
        <a:buFont typeface="Wingdings 2" pitchFamily="18" charset="2"/>
        <a:buChar char=""/>
        <a:defRPr sz="2800" kern="1200">
          <a:solidFill>
            <a:schemeClr val="tx1"/>
          </a:solidFill>
          <a:latin typeface="+mn-lt"/>
          <a:ea typeface="+mn-ea"/>
          <a:cs typeface="+mn-cs"/>
        </a:defRPr>
      </a:lvl1pPr>
      <a:lvl2pPr marL="868363" indent="-282575" algn="l" rtl="0" fontAlgn="base">
        <a:spcBef>
          <a:spcPct val="20000"/>
        </a:spcBef>
        <a:spcAft>
          <a:spcPct val="0"/>
        </a:spcAft>
        <a:buClr>
          <a:schemeClr val="tx1"/>
        </a:buClr>
        <a:buSzPct val="80000"/>
        <a:buFont typeface="Wingdings 2" pitchFamily="18" charset="2"/>
        <a:buChar char=""/>
        <a:defRPr sz="2400" kern="1200">
          <a:solidFill>
            <a:schemeClr val="tx1"/>
          </a:solidFill>
          <a:latin typeface="+mn-lt"/>
          <a:ea typeface="+mn-ea"/>
          <a:cs typeface="+mn-cs"/>
        </a:defRPr>
      </a:lvl2pPr>
      <a:lvl3pPr marL="1133475" indent="-228600" algn="l" rtl="0" fontAlgn="base">
        <a:spcBef>
          <a:spcPct val="20000"/>
        </a:spcBef>
        <a:spcAft>
          <a:spcPct val="0"/>
        </a:spcAft>
        <a:buClr>
          <a:schemeClr val="tx1"/>
        </a:buClr>
        <a:buSzPct val="95000"/>
        <a:buFont typeface="Wingdings" pitchFamily="2" charset="2"/>
        <a:buChar char=""/>
        <a:defRPr sz="2200" kern="1200">
          <a:solidFill>
            <a:schemeClr val="tx1"/>
          </a:solidFill>
          <a:latin typeface="+mn-lt"/>
          <a:ea typeface="+mn-ea"/>
          <a:cs typeface="+mn-cs"/>
        </a:defRPr>
      </a:lvl3pPr>
      <a:lvl4pPr marL="1352550" indent="-182563" algn="l" rtl="0" fontAlgn="base">
        <a:spcBef>
          <a:spcPct val="20000"/>
        </a:spcBef>
        <a:spcAft>
          <a:spcPct val="0"/>
        </a:spcAft>
        <a:buClr>
          <a:schemeClr val="tx1"/>
        </a:buClr>
        <a:buSzPct val="100000"/>
        <a:buFont typeface="Wingdings 3" pitchFamily="18" charset="2"/>
        <a:buChar char=""/>
        <a:defRPr sz="2000" kern="1200">
          <a:solidFill>
            <a:schemeClr val="tx1"/>
          </a:solidFill>
          <a:latin typeface="+mn-lt"/>
          <a:ea typeface="+mn-ea"/>
          <a:cs typeface="+mn-cs"/>
        </a:defRPr>
      </a:lvl4pPr>
      <a:lvl5pPr marL="1544638" indent="-182563" algn="l" rtl="0" fontAlgn="base">
        <a:spcBef>
          <a:spcPct val="20000"/>
        </a:spcBef>
        <a:spcAft>
          <a:spcPct val="0"/>
        </a:spcAft>
        <a:buClr>
          <a:schemeClr val="tx1"/>
        </a:buClr>
        <a:buFont typeface="Wingdings 2" pitchFamily="18" charset="2"/>
        <a:buChar char=""/>
        <a:defRPr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4.xml"/><Relationship Id="rId5" Type="http://schemas.openxmlformats.org/officeDocument/2006/relationships/image" Target="../media/image14.gif"/><Relationship Id="rId4" Type="http://schemas.openxmlformats.org/officeDocument/2006/relationships/image" Target="../media/image13.jpeg"/></Relationships>
</file>

<file path=ppt/slides/_rels/slide1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hyperlink" Target="http://www.cira.colostate.edu/cira/RAMM/Rmsdsol/ROLEX.html"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9.gif"/><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0.gif"/><Relationship Id="rId2" Type="http://schemas.openxmlformats.org/officeDocument/2006/relationships/notesSlide" Target="../notesSlides/notesSlide35.xml"/><Relationship Id="rId1" Type="http://schemas.openxmlformats.org/officeDocument/2006/relationships/slideLayout" Target="../slideLayouts/slideLayout4.xml"/><Relationship Id="rId4" Type="http://schemas.openxmlformats.org/officeDocument/2006/relationships/image" Target="../media/image31.gif"/></Relationships>
</file>

<file path=ppt/slides/_rels/slide49.xml.rels><?xml version="1.0" encoding="UTF-8" standalone="yes"?>
<Relationships xmlns="http://schemas.openxmlformats.org/package/2006/relationships"><Relationship Id="rId3" Type="http://schemas.openxmlformats.org/officeDocument/2006/relationships/image" Target="../media/image32.gif"/><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6.xml"/><Relationship Id="rId5" Type="http://schemas.openxmlformats.org/officeDocument/2006/relationships/image" Target="../media/image7.jpeg"/><Relationship Id="rId4" Type="http://schemas.openxmlformats.org/officeDocument/2006/relationships/image" Target="../media/image6.jpe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hyperlink" Target="http://www.ssd.noaa.gov/VAAC/washington.html" TargetMode="External"/><Relationship Id="rId2" Type="http://schemas.openxmlformats.org/officeDocument/2006/relationships/hyperlink" Target="http://vaac.arh.noaa.gov/" TargetMode="External"/><Relationship Id="rId1" Type="http://schemas.openxmlformats.org/officeDocument/2006/relationships/slideLayout" Target="../slideLayouts/slideLayout2.xml"/><Relationship Id="rId5" Type="http://schemas.openxmlformats.org/officeDocument/2006/relationships/hyperlink" Target="http://www.metoffice.gov.uk/aviation/vaac/index.html" TargetMode="External"/><Relationship Id="rId4" Type="http://schemas.openxmlformats.org/officeDocument/2006/relationships/hyperlink" Target="http://www.msc-smc.ec.gc.ca/cmc/eer/VAAC/index_e.html" TargetMode="External"/></Relationships>
</file>

<file path=ppt/slides/_rels/slide74.xml.rels><?xml version="1.0" encoding="UTF-8" standalone="yes"?>
<Relationships xmlns="http://schemas.openxmlformats.org/package/2006/relationships"><Relationship Id="rId3" Type="http://schemas.openxmlformats.org/officeDocument/2006/relationships/hyperlink" Target="http://www.meteo.fr/aeroweb/info/vaac/homepage/eindex.html" TargetMode="External"/><Relationship Id="rId2" Type="http://schemas.openxmlformats.org/officeDocument/2006/relationships/hyperlink" Target="http://ds.data.jma.go.jp/svd/vaac/data/index.html" TargetMode="External"/><Relationship Id="rId1" Type="http://schemas.openxmlformats.org/officeDocument/2006/relationships/slideLayout" Target="../slideLayouts/slideLayout2.xml"/><Relationship Id="rId6" Type="http://schemas.openxmlformats.org/officeDocument/2006/relationships/hyperlink" Target="http://vaac.metservice.com/vaac/index.php" TargetMode="External"/><Relationship Id="rId5" Type="http://schemas.openxmlformats.org/officeDocument/2006/relationships/hyperlink" Target="http://www.bom.gov.au/info/vaac/" TargetMode="External"/><Relationship Id="rId4" Type="http://schemas.openxmlformats.org/officeDocument/2006/relationships/hyperlink" Target="http://www.smn.gov.ar/?mod=vaac&amp;id=1"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1000" r="-11000"/>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685800" y="1600200"/>
            <a:ext cx="7848600" cy="1295400"/>
          </a:xfrm>
        </p:spPr>
        <p:txBody>
          <a:bodyPr>
            <a:normAutofit fontScale="90000"/>
          </a:bodyPr>
          <a:lstStyle/>
          <a:p>
            <a:pPr fontAlgn="auto">
              <a:spcAft>
                <a:spcPts val="0"/>
              </a:spcAft>
              <a:defRPr/>
            </a:pPr>
            <a:r>
              <a:rPr lang="en-US" dirty="0" err="1" smtClean="0">
                <a:solidFill>
                  <a:srgbClr val="C00000"/>
                </a:solidFill>
              </a:rPr>
              <a:t>VolcanIC</a:t>
            </a:r>
            <a:r>
              <a:rPr lang="en-US" dirty="0" smtClean="0">
                <a:solidFill>
                  <a:srgbClr val="C00000"/>
                </a:solidFill>
              </a:rPr>
              <a:t> ASH and Other Hazards</a:t>
            </a:r>
          </a:p>
        </p:txBody>
      </p:sp>
      <p:sp>
        <p:nvSpPr>
          <p:cNvPr id="5123" name="Rectangle 3"/>
          <p:cNvSpPr>
            <a:spLocks noGrp="1" noChangeArrowheads="1"/>
          </p:cNvSpPr>
          <p:nvPr>
            <p:ph type="subTitle" idx="1"/>
          </p:nvPr>
        </p:nvSpPr>
        <p:spPr>
          <a:xfrm>
            <a:off x="1371600" y="3332162"/>
            <a:ext cx="6400800" cy="2382837"/>
          </a:xfrm>
        </p:spPr>
        <p:txBody>
          <a:bodyPr/>
          <a:lstStyle/>
          <a:p>
            <a:r>
              <a:rPr lang="en-US" dirty="0" smtClean="0"/>
              <a:t>By</a:t>
            </a:r>
          </a:p>
          <a:p>
            <a:r>
              <a:rPr lang="en-US" dirty="0" smtClean="0"/>
              <a:t>VISIT/</a:t>
            </a:r>
            <a:r>
              <a:rPr lang="en-US" dirty="0" err="1" smtClean="0"/>
              <a:t>SHyMet</a:t>
            </a:r>
            <a:endParaRPr lang="en-US" dirty="0" smtClean="0"/>
          </a:p>
          <a:p>
            <a:r>
              <a:rPr lang="en-US" smtClean="0"/>
              <a:t>and the Alaskan</a:t>
            </a:r>
            <a:endParaRPr lang="en-US" dirty="0" smtClean="0"/>
          </a:p>
          <a:p>
            <a:r>
              <a:rPr lang="en-US" dirty="0" smtClean="0"/>
              <a:t>Environmental Science and Services Division (ESSD)</a:t>
            </a:r>
          </a:p>
        </p:txBody>
      </p:sp>
      <p:sp>
        <p:nvSpPr>
          <p:cNvPr id="5" name="TextBox 4"/>
          <p:cNvSpPr txBox="1"/>
          <p:nvPr/>
        </p:nvSpPr>
        <p:spPr>
          <a:xfrm>
            <a:off x="0" y="6687979"/>
            <a:ext cx="5791200" cy="246221"/>
          </a:xfrm>
          <a:prstGeom prst="rect">
            <a:avLst/>
          </a:prstGeom>
          <a:noFill/>
        </p:spPr>
        <p:txBody>
          <a:bodyPr wrap="square" rtlCol="0">
            <a:spAutoFit/>
          </a:bodyPr>
          <a:lstStyle/>
          <a:p>
            <a:r>
              <a:rPr lang="en-US" sz="1000" dirty="0" smtClean="0"/>
              <a:t>Photo Courtesy  of Chad </a:t>
            </a:r>
            <a:r>
              <a:rPr lang="en-US" sz="1000" dirty="0" err="1" smtClean="0"/>
              <a:t>Hults</a:t>
            </a:r>
            <a:r>
              <a:rPr lang="en-US" sz="1000" dirty="0" smtClean="0"/>
              <a:t>, AVO/USGS, August 13, 2008 - </a:t>
            </a:r>
            <a:r>
              <a:rPr lang="en-US" sz="1000" dirty="0" err="1" smtClean="0"/>
              <a:t>Okmok</a:t>
            </a:r>
            <a:endParaRPr lang="en-US" sz="10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2000" r="-12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400" dirty="0" smtClean="0">
                <a:solidFill>
                  <a:srgbClr val="C00000"/>
                </a:solidFill>
              </a:rPr>
              <a:t>Volcanic plumes as hazards to aviation</a:t>
            </a:r>
            <a:endParaRPr lang="en-US" dirty="0">
              <a:solidFill>
                <a:srgbClr val="C00000"/>
              </a:solidFill>
            </a:endParaRPr>
          </a:p>
        </p:txBody>
      </p:sp>
      <p:sp>
        <p:nvSpPr>
          <p:cNvPr id="4" name="Date Placeholder 3"/>
          <p:cNvSpPr>
            <a:spLocks noGrp="1"/>
          </p:cNvSpPr>
          <p:nvPr>
            <p:ph type="dt" sz="half" idx="10"/>
          </p:nvPr>
        </p:nvSpPr>
        <p:spPr/>
        <p:txBody>
          <a:bodyPr/>
          <a:lstStyle/>
          <a:p>
            <a:pPr>
              <a:defRPr/>
            </a:pPr>
            <a:fld id="{A815DA9C-0A41-4C4B-825B-CB5B9A0C5D1D}" type="datetime1">
              <a:rPr lang="en-US" smtClean="0"/>
              <a:pPr>
                <a:defRPr/>
              </a:pPr>
              <a:t>9/15/2008</a:t>
            </a:fld>
            <a:endParaRPr lang="en-US"/>
          </a:p>
        </p:txBody>
      </p:sp>
      <p:sp>
        <p:nvSpPr>
          <p:cNvPr id="5" name="Slide Number Placeholder 4"/>
          <p:cNvSpPr>
            <a:spLocks noGrp="1"/>
          </p:cNvSpPr>
          <p:nvPr>
            <p:ph type="sldNum" sz="quarter" idx="12"/>
          </p:nvPr>
        </p:nvSpPr>
        <p:spPr/>
        <p:txBody>
          <a:bodyPr/>
          <a:lstStyle/>
          <a:p>
            <a:pPr>
              <a:defRPr/>
            </a:pPr>
            <a:fld id="{7A37F66C-0255-411E-A444-21A7D80BA9C7}" type="slidenum">
              <a:rPr lang="en-US" smtClean="0"/>
              <a:pPr>
                <a:defRPr/>
              </a:pPr>
              <a:t>10</a:t>
            </a:fld>
            <a:endParaRPr lang="en-US"/>
          </a:p>
        </p:txBody>
      </p:sp>
      <p:sp>
        <p:nvSpPr>
          <p:cNvPr id="6" name="TextBox 5"/>
          <p:cNvSpPr txBox="1"/>
          <p:nvPr/>
        </p:nvSpPr>
        <p:spPr>
          <a:xfrm>
            <a:off x="7418848" y="6248400"/>
            <a:ext cx="1725152" cy="246221"/>
          </a:xfrm>
          <a:prstGeom prst="rect">
            <a:avLst/>
          </a:prstGeom>
          <a:noFill/>
        </p:spPr>
        <p:txBody>
          <a:bodyPr wrap="none" rtlCol="0">
            <a:spAutoFit/>
          </a:bodyPr>
          <a:lstStyle/>
          <a:p>
            <a:r>
              <a:rPr lang="en-US" sz="1000" dirty="0" smtClean="0"/>
              <a:t>Photo: Jeff Williams, NASA</a:t>
            </a:r>
            <a:endParaRPr lang="en-US" sz="10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7" name="Rectangle 2"/>
          <p:cNvSpPr>
            <a:spLocks noGrp="1" noChangeArrowheads="1"/>
          </p:cNvSpPr>
          <p:nvPr>
            <p:ph type="title"/>
          </p:nvPr>
        </p:nvSpPr>
        <p:spPr>
          <a:xfrm>
            <a:off x="685800" y="381000"/>
            <a:ext cx="7772400" cy="1143000"/>
          </a:xfrm>
        </p:spPr>
        <p:txBody>
          <a:bodyPr>
            <a:normAutofit fontScale="90000"/>
          </a:bodyPr>
          <a:lstStyle/>
          <a:p>
            <a:pPr fontAlgn="auto">
              <a:spcAft>
                <a:spcPts val="0"/>
              </a:spcAft>
              <a:defRPr/>
            </a:pPr>
            <a:r>
              <a:rPr lang="en-US" dirty="0" smtClean="0">
                <a:solidFill>
                  <a:srgbClr val="C00000"/>
                </a:solidFill>
              </a:rPr>
              <a:t>Volcanic plume characteristics</a:t>
            </a:r>
          </a:p>
        </p:txBody>
      </p:sp>
      <p:pic>
        <p:nvPicPr>
          <p:cNvPr id="7" name="Media Placeholder 6" descr="Redoubt 04211990 JoyceWarren USGS.jpg"/>
          <p:cNvPicPr>
            <a:picLocks noGrp="1" noChangeAspect="1"/>
          </p:cNvPicPr>
          <p:nvPr>
            <p:ph type="media" sz="half" idx="1"/>
          </p:nvPr>
        </p:nvPicPr>
        <p:blipFill>
          <a:blip r:embed="rId3"/>
          <a:stretch>
            <a:fillRect/>
          </a:stretch>
        </p:blipFill>
        <p:spPr>
          <a:xfrm>
            <a:off x="228600" y="2362200"/>
            <a:ext cx="4419600" cy="3276600"/>
          </a:xfrm>
        </p:spPr>
      </p:pic>
      <p:sp>
        <p:nvSpPr>
          <p:cNvPr id="8198" name="Rectangle 3"/>
          <p:cNvSpPr>
            <a:spLocks noGrp="1" noChangeArrowheads="1"/>
          </p:cNvSpPr>
          <p:nvPr>
            <p:ph type="body" sz="half" idx="2"/>
          </p:nvPr>
        </p:nvSpPr>
        <p:spPr>
          <a:xfrm>
            <a:off x="4648200" y="1447800"/>
            <a:ext cx="3810000" cy="5181600"/>
          </a:xfrm>
        </p:spPr>
        <p:txBody>
          <a:bodyPr>
            <a:noAutofit/>
          </a:bodyPr>
          <a:lstStyle/>
          <a:p>
            <a:pPr marL="548640" indent="-411480" fontAlgn="auto">
              <a:lnSpc>
                <a:spcPct val="90000"/>
              </a:lnSpc>
              <a:spcAft>
                <a:spcPts val="0"/>
              </a:spcAft>
              <a:buClr>
                <a:schemeClr val="tx1">
                  <a:shade val="95000"/>
                </a:schemeClr>
              </a:buClr>
              <a:buFont typeface="Wingdings 2"/>
              <a:buChar char=""/>
              <a:defRPr/>
            </a:pPr>
            <a:r>
              <a:rPr lang="en-US" sz="2000" dirty="0" smtClean="0">
                <a:solidFill>
                  <a:schemeClr val="bg1"/>
                </a:solidFill>
              </a:rPr>
              <a:t>Eruptive volcanic plumes occur in numerous forms, varying in height, intensity, duration and in style.</a:t>
            </a:r>
          </a:p>
          <a:p>
            <a:pPr marL="548640" indent="-411480" fontAlgn="auto">
              <a:lnSpc>
                <a:spcPct val="90000"/>
              </a:lnSpc>
              <a:spcAft>
                <a:spcPts val="0"/>
              </a:spcAft>
              <a:buClr>
                <a:schemeClr val="tx1">
                  <a:shade val="95000"/>
                </a:schemeClr>
              </a:buClr>
              <a:buFont typeface="Wingdings 2"/>
              <a:buChar char=""/>
              <a:defRPr/>
            </a:pPr>
            <a:r>
              <a:rPr lang="en-US" sz="2000" dirty="0" smtClean="0">
                <a:solidFill>
                  <a:schemeClr val="bg1"/>
                </a:solidFill>
              </a:rPr>
              <a:t>A forced jet occurs at the vent surface, controlling the mass and heat flux. </a:t>
            </a:r>
          </a:p>
          <a:p>
            <a:pPr marL="548640" indent="-411480" fontAlgn="auto">
              <a:lnSpc>
                <a:spcPct val="90000"/>
              </a:lnSpc>
              <a:spcAft>
                <a:spcPts val="0"/>
              </a:spcAft>
              <a:buClr>
                <a:schemeClr val="tx1">
                  <a:shade val="95000"/>
                </a:schemeClr>
              </a:buClr>
              <a:buFont typeface="Wingdings 2"/>
              <a:buChar char=""/>
              <a:defRPr/>
            </a:pPr>
            <a:r>
              <a:rPr lang="en-US" sz="2000" dirty="0" smtClean="0">
                <a:solidFill>
                  <a:schemeClr val="bg1"/>
                </a:solidFill>
              </a:rPr>
              <a:t>Plumes hazardous to aviation typically have a deep convective column above the jet. </a:t>
            </a:r>
          </a:p>
          <a:p>
            <a:pPr marL="548640" indent="-411480" fontAlgn="auto">
              <a:lnSpc>
                <a:spcPct val="90000"/>
              </a:lnSpc>
              <a:spcAft>
                <a:spcPts val="0"/>
              </a:spcAft>
              <a:buClr>
                <a:schemeClr val="tx1">
                  <a:shade val="95000"/>
                </a:schemeClr>
              </a:buClr>
              <a:buFont typeface="Wingdings 2"/>
              <a:buChar char=""/>
              <a:defRPr/>
            </a:pPr>
            <a:r>
              <a:rPr lang="en-US" sz="2000" dirty="0" smtClean="0">
                <a:solidFill>
                  <a:schemeClr val="bg1"/>
                </a:solidFill>
              </a:rPr>
              <a:t>An umbrella region spreads out atop the column.</a:t>
            </a:r>
          </a:p>
          <a:p>
            <a:pPr marL="548640" indent="-411480" fontAlgn="auto">
              <a:lnSpc>
                <a:spcPct val="90000"/>
              </a:lnSpc>
              <a:spcAft>
                <a:spcPts val="0"/>
              </a:spcAft>
              <a:buClr>
                <a:schemeClr val="tx1">
                  <a:shade val="95000"/>
                </a:schemeClr>
              </a:buClr>
              <a:buFont typeface="Wingdings 2"/>
              <a:buChar char=""/>
              <a:defRPr/>
            </a:pPr>
            <a:r>
              <a:rPr lang="en-US" sz="2000" dirty="0" smtClean="0">
                <a:solidFill>
                  <a:schemeClr val="bg1"/>
                </a:solidFill>
              </a:rPr>
              <a:t>Convective columns do not extend above the middle stratosphere.</a:t>
            </a:r>
          </a:p>
        </p:txBody>
      </p:sp>
      <p:sp>
        <p:nvSpPr>
          <p:cNvPr id="8194" name="Date Placeholder 3"/>
          <p:cNvSpPr>
            <a:spLocks noGrp="1"/>
          </p:cNvSpPr>
          <p:nvPr>
            <p:ph type="dt" sz="half" idx="10"/>
          </p:nvPr>
        </p:nvSpPr>
        <p:spPr/>
        <p:txBody>
          <a:bodyPr/>
          <a:lstStyle/>
          <a:p>
            <a:pPr>
              <a:defRPr/>
            </a:pPr>
            <a:fld id="{E8C9653D-0D3E-41DC-8A9D-7EDE5009C2B2}" type="datetime1">
              <a:rPr lang="en-US"/>
              <a:pPr>
                <a:defRPr/>
              </a:pPr>
              <a:t>9/15/2008</a:t>
            </a:fld>
            <a:endParaRPr lang="en-US"/>
          </a:p>
        </p:txBody>
      </p:sp>
      <p:sp>
        <p:nvSpPr>
          <p:cNvPr id="8196" name="Slide Number Placeholder 5"/>
          <p:cNvSpPr>
            <a:spLocks noGrp="1"/>
          </p:cNvSpPr>
          <p:nvPr>
            <p:ph type="sldNum" sz="quarter" idx="12"/>
          </p:nvPr>
        </p:nvSpPr>
        <p:spPr/>
        <p:txBody>
          <a:bodyPr/>
          <a:lstStyle/>
          <a:p>
            <a:pPr>
              <a:defRPr/>
            </a:pPr>
            <a:fld id="{7822CEDD-13ED-4635-A004-EC3A28D7701B}" type="slidenum">
              <a:rPr lang="en-US"/>
              <a:pPr>
                <a:defRPr/>
              </a:pPr>
              <a:t>11</a:t>
            </a:fld>
            <a:endParaRPr 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000" dirty="0" smtClean="0">
                <a:solidFill>
                  <a:srgbClr val="C00000"/>
                </a:solidFill>
              </a:rPr>
              <a:t>Volcanic plumes as hazards to aviation…</a:t>
            </a:r>
            <a:endParaRPr lang="en-US" dirty="0">
              <a:solidFill>
                <a:srgbClr val="C00000"/>
              </a:solidFill>
            </a:endParaRPr>
          </a:p>
        </p:txBody>
      </p:sp>
      <p:sp>
        <p:nvSpPr>
          <p:cNvPr id="3" name="Content Placeholder 2"/>
          <p:cNvSpPr>
            <a:spLocks noGrp="1"/>
          </p:cNvSpPr>
          <p:nvPr>
            <p:ph idx="1"/>
          </p:nvPr>
        </p:nvSpPr>
        <p:spPr/>
        <p:txBody>
          <a:bodyPr/>
          <a:lstStyle/>
          <a:p>
            <a:r>
              <a:rPr lang="en-US" dirty="0" smtClean="0">
                <a:solidFill>
                  <a:schemeClr val="bg1"/>
                </a:solidFill>
              </a:rPr>
              <a:t>Over the last 25 years, more than 100 jet aircraft sustained damage after flying through volcanic ash clouds. The repairs cost more than $250 million. At least 7 of these encounters resulted in temporary engine failure, with 3 aircraft losing power from all engines. These engine failures have occurred at distances ranging from 150 to 600 miles from the erupting volcano. Aircraft damage from these volcanic ash encounters has been reported from as far as 1,800 miles from the volcano.</a:t>
            </a:r>
            <a:endParaRPr lang="en-US" dirty="0">
              <a:solidFill>
                <a:schemeClr val="bg1"/>
              </a:solidFill>
            </a:endParaRPr>
          </a:p>
        </p:txBody>
      </p:sp>
      <p:sp>
        <p:nvSpPr>
          <p:cNvPr id="4" name="Date Placeholder 3"/>
          <p:cNvSpPr>
            <a:spLocks noGrp="1"/>
          </p:cNvSpPr>
          <p:nvPr>
            <p:ph type="dt" sz="half" idx="10"/>
          </p:nvPr>
        </p:nvSpPr>
        <p:spPr/>
        <p:txBody>
          <a:bodyPr/>
          <a:lstStyle/>
          <a:p>
            <a:pPr>
              <a:defRPr/>
            </a:pPr>
            <a:fld id="{A815DA9C-0A41-4C4B-825B-CB5B9A0C5D1D}" type="datetime1">
              <a:rPr lang="en-US" smtClean="0"/>
              <a:pPr>
                <a:defRPr/>
              </a:pPr>
              <a:t>9/15/2008</a:t>
            </a:fld>
            <a:endParaRPr lang="en-US"/>
          </a:p>
        </p:txBody>
      </p:sp>
      <p:sp>
        <p:nvSpPr>
          <p:cNvPr id="5" name="Slide Number Placeholder 4"/>
          <p:cNvSpPr>
            <a:spLocks noGrp="1"/>
          </p:cNvSpPr>
          <p:nvPr>
            <p:ph type="sldNum" sz="quarter" idx="12"/>
          </p:nvPr>
        </p:nvSpPr>
        <p:spPr/>
        <p:txBody>
          <a:bodyPr/>
          <a:lstStyle/>
          <a:p>
            <a:pPr>
              <a:defRPr/>
            </a:pPr>
            <a:fld id="{7A37F66C-0255-411E-A444-21A7D80BA9C7}" type="slidenum">
              <a:rPr lang="en-US" smtClean="0"/>
              <a:pPr>
                <a:defRPr/>
              </a:pPr>
              <a:t>12</a:t>
            </a:fld>
            <a:endParaRPr 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143000"/>
          </a:xfrm>
        </p:spPr>
        <p:txBody>
          <a:bodyPr>
            <a:normAutofit fontScale="90000"/>
          </a:bodyPr>
          <a:lstStyle/>
          <a:p>
            <a:r>
              <a:rPr lang="en-US" sz="4000" dirty="0" smtClean="0">
                <a:solidFill>
                  <a:srgbClr val="C00000"/>
                </a:solidFill>
              </a:rPr>
              <a:t>Volcanic plumes as hazards to aviation…</a:t>
            </a:r>
            <a:endParaRPr lang="en-US" dirty="0">
              <a:solidFill>
                <a:srgbClr val="C00000"/>
              </a:solidFill>
            </a:endParaRPr>
          </a:p>
        </p:txBody>
      </p:sp>
      <p:sp>
        <p:nvSpPr>
          <p:cNvPr id="3" name="Content Placeholder 2"/>
          <p:cNvSpPr>
            <a:spLocks noGrp="1"/>
          </p:cNvSpPr>
          <p:nvPr>
            <p:ph idx="1"/>
          </p:nvPr>
        </p:nvSpPr>
        <p:spPr/>
        <p:txBody>
          <a:bodyPr/>
          <a:lstStyle/>
          <a:p>
            <a:r>
              <a:rPr lang="en-US" dirty="0" smtClean="0">
                <a:solidFill>
                  <a:schemeClr val="bg1"/>
                </a:solidFill>
              </a:rPr>
              <a:t>Volcanic ash damages windscreens, windows, and external probes that tell pilots their airspeed and altitude, and can ruin antennae for communication and navigation radios. Ash can almost instantly contaminate onboard electronic equipment, air conditioning, equipment cooling systems, the fuel system, and hydraulic systems that move flight controls and extend landing gear.</a:t>
            </a:r>
          </a:p>
          <a:p>
            <a:endParaRPr lang="en-US" dirty="0"/>
          </a:p>
        </p:txBody>
      </p:sp>
      <p:sp>
        <p:nvSpPr>
          <p:cNvPr id="4" name="Date Placeholder 3"/>
          <p:cNvSpPr>
            <a:spLocks noGrp="1"/>
          </p:cNvSpPr>
          <p:nvPr>
            <p:ph type="dt" sz="half" idx="10"/>
          </p:nvPr>
        </p:nvSpPr>
        <p:spPr/>
        <p:txBody>
          <a:bodyPr/>
          <a:lstStyle/>
          <a:p>
            <a:pPr>
              <a:defRPr/>
            </a:pPr>
            <a:fld id="{A815DA9C-0A41-4C4B-825B-CB5B9A0C5D1D}" type="datetime1">
              <a:rPr lang="en-US" smtClean="0"/>
              <a:pPr>
                <a:defRPr/>
              </a:pPr>
              <a:t>9/15/2008</a:t>
            </a:fld>
            <a:endParaRPr lang="en-US"/>
          </a:p>
        </p:txBody>
      </p:sp>
      <p:sp>
        <p:nvSpPr>
          <p:cNvPr id="5" name="Slide Number Placeholder 4"/>
          <p:cNvSpPr>
            <a:spLocks noGrp="1"/>
          </p:cNvSpPr>
          <p:nvPr>
            <p:ph type="sldNum" sz="quarter" idx="12"/>
          </p:nvPr>
        </p:nvSpPr>
        <p:spPr/>
        <p:txBody>
          <a:bodyPr/>
          <a:lstStyle/>
          <a:p>
            <a:pPr>
              <a:defRPr/>
            </a:pPr>
            <a:fld id="{7A37F66C-0255-411E-A444-21A7D80BA9C7}" type="slidenum">
              <a:rPr lang="en-US" smtClean="0"/>
              <a:pPr>
                <a:defRPr/>
              </a:pPr>
              <a:t>13</a:t>
            </a:fld>
            <a:endParaRPr 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2000" b="-12000"/>
          </a:stretch>
        </a:blip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A815DA9C-0A41-4C4B-825B-CB5B9A0C5D1D}" type="datetime1">
              <a:rPr lang="en-US" smtClean="0"/>
              <a:pPr>
                <a:defRPr/>
              </a:pPr>
              <a:t>9/15/2008</a:t>
            </a:fld>
            <a:endParaRPr lang="en-US"/>
          </a:p>
        </p:txBody>
      </p:sp>
      <p:sp>
        <p:nvSpPr>
          <p:cNvPr id="5" name="Slide Number Placeholder 4"/>
          <p:cNvSpPr>
            <a:spLocks noGrp="1"/>
          </p:cNvSpPr>
          <p:nvPr>
            <p:ph type="sldNum" sz="quarter" idx="12"/>
          </p:nvPr>
        </p:nvSpPr>
        <p:spPr/>
        <p:txBody>
          <a:bodyPr/>
          <a:lstStyle/>
          <a:p>
            <a:pPr>
              <a:defRPr/>
            </a:pPr>
            <a:fld id="{7A37F66C-0255-411E-A444-21A7D80BA9C7}" type="slidenum">
              <a:rPr lang="en-US" smtClean="0"/>
              <a:pPr>
                <a:defRPr/>
              </a:pPr>
              <a:t>14</a:t>
            </a:fld>
            <a:endParaRPr lang="en-US"/>
          </a:p>
        </p:txBody>
      </p:sp>
      <p:sp>
        <p:nvSpPr>
          <p:cNvPr id="6" name="TextBox 5"/>
          <p:cNvSpPr txBox="1"/>
          <p:nvPr/>
        </p:nvSpPr>
        <p:spPr>
          <a:xfrm>
            <a:off x="990600" y="6611779"/>
            <a:ext cx="1460656" cy="246221"/>
          </a:xfrm>
          <a:prstGeom prst="rect">
            <a:avLst/>
          </a:prstGeom>
          <a:noFill/>
        </p:spPr>
        <p:txBody>
          <a:bodyPr wrap="none" rtlCol="0">
            <a:spAutoFit/>
          </a:bodyPr>
          <a:lstStyle/>
          <a:p>
            <a:r>
              <a:rPr lang="en-US" sz="1000" dirty="0" smtClean="0">
                <a:solidFill>
                  <a:schemeClr val="bg1">
                    <a:lumMod val="95000"/>
                    <a:lumOff val="5000"/>
                  </a:schemeClr>
                </a:solidFill>
              </a:rPr>
              <a:t>Photo Courtesy NOAA</a:t>
            </a:r>
            <a:endParaRPr lang="en-US" sz="1000" dirty="0">
              <a:solidFill>
                <a:schemeClr val="bg1">
                  <a:lumMod val="95000"/>
                  <a:lumOff val="5000"/>
                </a:schemeClr>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77000" y="685800"/>
            <a:ext cx="2438400" cy="2209800"/>
          </a:xfrm>
        </p:spPr>
        <p:txBody>
          <a:bodyPr>
            <a:normAutofit/>
          </a:bodyPr>
          <a:lstStyle/>
          <a:p>
            <a:r>
              <a:rPr lang="en-US" dirty="0" smtClean="0">
                <a:solidFill>
                  <a:srgbClr val="C00000"/>
                </a:solidFill>
              </a:rPr>
              <a:t>Damage to Aircraft</a:t>
            </a:r>
            <a:endParaRPr lang="en-US" dirty="0">
              <a:solidFill>
                <a:srgbClr val="C00000"/>
              </a:solidFill>
            </a:endParaRPr>
          </a:p>
        </p:txBody>
      </p:sp>
      <p:pic>
        <p:nvPicPr>
          <p:cNvPr id="8" name="Content Placeholder 7" descr="AircraftAshDamage1.jpg"/>
          <p:cNvPicPr>
            <a:picLocks noGrp="1" noChangeAspect="1"/>
          </p:cNvPicPr>
          <p:nvPr>
            <p:ph sz="half" idx="1"/>
          </p:nvPr>
        </p:nvPicPr>
        <p:blipFill>
          <a:blip r:embed="rId3"/>
          <a:stretch>
            <a:fillRect/>
          </a:stretch>
        </p:blipFill>
        <p:spPr>
          <a:xfrm>
            <a:off x="381000" y="3352800"/>
            <a:ext cx="4495800" cy="2971800"/>
          </a:xfrm>
        </p:spPr>
      </p:pic>
      <p:sp>
        <p:nvSpPr>
          <p:cNvPr id="4" name="Date Placeholder 3"/>
          <p:cNvSpPr>
            <a:spLocks noGrp="1"/>
          </p:cNvSpPr>
          <p:nvPr>
            <p:ph type="dt" sz="half" idx="10"/>
          </p:nvPr>
        </p:nvSpPr>
        <p:spPr/>
        <p:txBody>
          <a:bodyPr/>
          <a:lstStyle/>
          <a:p>
            <a:pPr>
              <a:defRPr/>
            </a:pPr>
            <a:fld id="{A815DA9C-0A41-4C4B-825B-CB5B9A0C5D1D}" type="datetime1">
              <a:rPr lang="en-US" smtClean="0"/>
              <a:pPr>
                <a:defRPr/>
              </a:pPr>
              <a:t>9/15/2008</a:t>
            </a:fld>
            <a:endParaRPr lang="en-US"/>
          </a:p>
        </p:txBody>
      </p:sp>
      <p:sp>
        <p:nvSpPr>
          <p:cNvPr id="5" name="Slide Number Placeholder 4"/>
          <p:cNvSpPr>
            <a:spLocks noGrp="1"/>
          </p:cNvSpPr>
          <p:nvPr>
            <p:ph type="sldNum" sz="quarter" idx="12"/>
          </p:nvPr>
        </p:nvSpPr>
        <p:spPr/>
        <p:txBody>
          <a:bodyPr/>
          <a:lstStyle/>
          <a:p>
            <a:pPr>
              <a:defRPr/>
            </a:pPr>
            <a:fld id="{7A37F66C-0255-411E-A444-21A7D80BA9C7}" type="slidenum">
              <a:rPr lang="en-US" smtClean="0"/>
              <a:pPr>
                <a:defRPr/>
              </a:pPr>
              <a:t>15</a:t>
            </a:fld>
            <a:endParaRPr lang="en-US"/>
          </a:p>
        </p:txBody>
      </p:sp>
      <p:pic>
        <p:nvPicPr>
          <p:cNvPr id="10" name="Picture 9" descr="plane damage.jpg"/>
          <p:cNvPicPr>
            <a:picLocks noChangeAspect="1"/>
          </p:cNvPicPr>
          <p:nvPr/>
        </p:nvPicPr>
        <p:blipFill>
          <a:blip r:embed="rId4"/>
          <a:stretch>
            <a:fillRect/>
          </a:stretch>
        </p:blipFill>
        <p:spPr>
          <a:xfrm>
            <a:off x="4876800" y="3352800"/>
            <a:ext cx="4267200" cy="2967228"/>
          </a:xfrm>
          <a:prstGeom prst="rect">
            <a:avLst/>
          </a:prstGeom>
        </p:spPr>
      </p:pic>
      <p:pic>
        <p:nvPicPr>
          <p:cNvPr id="9" name="Content Placeholder 8" descr="AircraftDamageSchematic.gif"/>
          <p:cNvPicPr>
            <a:picLocks noGrp="1" noChangeAspect="1"/>
          </p:cNvPicPr>
          <p:nvPr>
            <p:ph sz="half" idx="2"/>
          </p:nvPr>
        </p:nvPicPr>
        <p:blipFill>
          <a:blip r:embed="rId5"/>
          <a:stretch>
            <a:fillRect/>
          </a:stretch>
        </p:blipFill>
        <p:spPr>
          <a:xfrm>
            <a:off x="685800" y="685800"/>
            <a:ext cx="5562600" cy="3048000"/>
          </a:xfrm>
        </p:spPr>
      </p:pic>
      <p:sp>
        <p:nvSpPr>
          <p:cNvPr id="11" name="TextBox 10"/>
          <p:cNvSpPr txBox="1"/>
          <p:nvPr/>
        </p:nvSpPr>
        <p:spPr>
          <a:xfrm>
            <a:off x="7264959" y="3352800"/>
            <a:ext cx="1879041" cy="400110"/>
          </a:xfrm>
          <a:prstGeom prst="rect">
            <a:avLst/>
          </a:prstGeom>
          <a:noFill/>
        </p:spPr>
        <p:txBody>
          <a:bodyPr wrap="square" rtlCol="0">
            <a:spAutoFit/>
          </a:bodyPr>
          <a:lstStyle/>
          <a:p>
            <a:r>
              <a:rPr lang="en-US" sz="1000" dirty="0" smtClean="0">
                <a:solidFill>
                  <a:schemeClr val="bg1"/>
                </a:solidFill>
              </a:rPr>
              <a:t>Photo: R.L. </a:t>
            </a:r>
            <a:r>
              <a:rPr lang="en-US" sz="1000" dirty="0" err="1" smtClean="0">
                <a:solidFill>
                  <a:schemeClr val="bg1"/>
                </a:solidFill>
              </a:rPr>
              <a:t>Rieger</a:t>
            </a:r>
            <a:r>
              <a:rPr lang="en-US" sz="1000" dirty="0" smtClean="0">
                <a:solidFill>
                  <a:schemeClr val="bg1"/>
                </a:solidFill>
              </a:rPr>
              <a:t>, U.S. Navy</a:t>
            </a:r>
          </a:p>
          <a:p>
            <a:endParaRPr lang="en-US" sz="1000" dirty="0"/>
          </a:p>
        </p:txBody>
      </p:sp>
      <p:sp>
        <p:nvSpPr>
          <p:cNvPr id="13" name="TextBox 12"/>
          <p:cNvSpPr txBox="1"/>
          <p:nvPr/>
        </p:nvSpPr>
        <p:spPr>
          <a:xfrm>
            <a:off x="4572000" y="685800"/>
            <a:ext cx="1905000" cy="246221"/>
          </a:xfrm>
          <a:prstGeom prst="rect">
            <a:avLst/>
          </a:prstGeom>
          <a:noFill/>
        </p:spPr>
        <p:txBody>
          <a:bodyPr wrap="square" rtlCol="0">
            <a:spAutoFit/>
          </a:bodyPr>
          <a:lstStyle/>
          <a:p>
            <a:r>
              <a:rPr lang="en-US" sz="1000" dirty="0" smtClean="0">
                <a:solidFill>
                  <a:schemeClr val="bg1"/>
                </a:solidFill>
              </a:rPr>
              <a:t>By </a:t>
            </a:r>
            <a:r>
              <a:rPr lang="en-US" sz="1000" dirty="0" err="1" smtClean="0">
                <a:solidFill>
                  <a:schemeClr val="bg1"/>
                </a:solidFill>
              </a:rPr>
              <a:t>yThomas</a:t>
            </a:r>
            <a:r>
              <a:rPr lang="en-US" sz="1000" dirty="0" smtClean="0">
                <a:solidFill>
                  <a:schemeClr val="bg1"/>
                </a:solidFill>
              </a:rPr>
              <a:t> J. </a:t>
            </a:r>
            <a:r>
              <a:rPr lang="en-US" sz="1000" dirty="0" err="1" smtClean="0">
                <a:solidFill>
                  <a:schemeClr val="bg1"/>
                </a:solidFill>
              </a:rPr>
              <a:t>Casadevall</a:t>
            </a:r>
            <a:endParaRPr lang="en-US" sz="1000" dirty="0">
              <a:solidFill>
                <a:schemeClr val="bg1"/>
              </a:solidFill>
            </a:endParaRPr>
          </a:p>
        </p:txBody>
      </p:sp>
      <p:sp>
        <p:nvSpPr>
          <p:cNvPr id="15" name="TextBox 14"/>
          <p:cNvSpPr txBox="1"/>
          <p:nvPr/>
        </p:nvSpPr>
        <p:spPr>
          <a:xfrm>
            <a:off x="381000" y="6096000"/>
            <a:ext cx="1109599" cy="246221"/>
          </a:xfrm>
          <a:prstGeom prst="rect">
            <a:avLst/>
          </a:prstGeom>
          <a:noFill/>
        </p:spPr>
        <p:txBody>
          <a:bodyPr wrap="none" rtlCol="0">
            <a:spAutoFit/>
          </a:bodyPr>
          <a:lstStyle/>
          <a:p>
            <a:r>
              <a:rPr lang="en-US" sz="1000" dirty="0" smtClean="0">
                <a:solidFill>
                  <a:schemeClr val="bg1">
                    <a:lumMod val="95000"/>
                    <a:lumOff val="5000"/>
                  </a:schemeClr>
                </a:solidFill>
              </a:rPr>
              <a:t>Courtesy OFCM</a:t>
            </a:r>
            <a:endParaRPr lang="en-US" sz="1000" dirty="0">
              <a:solidFill>
                <a:schemeClr val="bg1">
                  <a:lumMod val="95000"/>
                  <a:lumOff val="5000"/>
                </a:schemeClr>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A815DA9C-0A41-4C4B-825B-CB5B9A0C5D1D}" type="datetime1">
              <a:rPr lang="en-US" smtClean="0"/>
              <a:pPr>
                <a:defRPr/>
              </a:pPr>
              <a:t>9/15/2008</a:t>
            </a:fld>
            <a:endParaRPr lang="en-US"/>
          </a:p>
        </p:txBody>
      </p:sp>
      <p:sp>
        <p:nvSpPr>
          <p:cNvPr id="5" name="Slide Number Placeholder 4"/>
          <p:cNvSpPr>
            <a:spLocks noGrp="1"/>
          </p:cNvSpPr>
          <p:nvPr>
            <p:ph type="sldNum" sz="quarter" idx="12"/>
          </p:nvPr>
        </p:nvSpPr>
        <p:spPr/>
        <p:txBody>
          <a:bodyPr/>
          <a:lstStyle/>
          <a:p>
            <a:pPr>
              <a:defRPr/>
            </a:pPr>
            <a:fld id="{7A37F66C-0255-411E-A444-21A7D80BA9C7}" type="slidenum">
              <a:rPr lang="en-US" smtClean="0"/>
              <a:pPr>
                <a:defRPr/>
              </a:pPr>
              <a:t>16</a:t>
            </a:fld>
            <a:endParaRPr lang="en-US"/>
          </a:p>
        </p:txBody>
      </p:sp>
      <p:pic>
        <p:nvPicPr>
          <p:cNvPr id="6" name="Picture 5" descr="VesuviusB25JohnSnowden.jpeg"/>
          <p:cNvPicPr>
            <a:picLocks noChangeAspect="1"/>
          </p:cNvPicPr>
          <p:nvPr/>
        </p:nvPicPr>
        <p:blipFill>
          <a:blip r:embed="rId3"/>
          <a:stretch>
            <a:fillRect/>
          </a:stretch>
        </p:blipFill>
        <p:spPr>
          <a:xfrm>
            <a:off x="838200" y="457200"/>
            <a:ext cx="7391400" cy="5334000"/>
          </a:xfrm>
          <a:prstGeom prst="rect">
            <a:avLst/>
          </a:prstGeom>
          <a:ln w="228600" cap="sq" cmpd="thickThin">
            <a:solidFill>
              <a:srgbClr val="000000"/>
            </a:solidFill>
            <a:prstDash val="solid"/>
            <a:miter lim="800000"/>
          </a:ln>
          <a:effectLst>
            <a:innerShdw blurRad="76200">
              <a:srgbClr val="000000"/>
            </a:innerShdw>
          </a:effectLst>
        </p:spPr>
      </p:pic>
      <p:sp>
        <p:nvSpPr>
          <p:cNvPr id="7" name="TextBox 6"/>
          <p:cNvSpPr txBox="1"/>
          <p:nvPr/>
        </p:nvSpPr>
        <p:spPr>
          <a:xfrm>
            <a:off x="6096000" y="6019800"/>
            <a:ext cx="2377574" cy="246221"/>
          </a:xfrm>
          <a:prstGeom prst="rect">
            <a:avLst/>
          </a:prstGeom>
          <a:noFill/>
        </p:spPr>
        <p:txBody>
          <a:bodyPr wrap="none" rtlCol="0">
            <a:spAutoFit/>
          </a:bodyPr>
          <a:lstStyle/>
          <a:p>
            <a:r>
              <a:rPr lang="en-US" sz="1000" dirty="0" smtClean="0"/>
              <a:t>Photo by:  John Snowden, March 1944</a:t>
            </a:r>
            <a:endParaRPr lang="en-US" sz="10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0000" r="-10000"/>
          </a:stretch>
        </a:blipFill>
        <a:effectLst/>
      </p:bgPr>
    </p:bg>
    <p:spTree>
      <p:nvGrpSpPr>
        <p:cNvPr id="1" name=""/>
        <p:cNvGrpSpPr/>
        <p:nvPr/>
      </p:nvGrpSpPr>
      <p:grpSpPr>
        <a:xfrm>
          <a:off x="0" y="0"/>
          <a:ext cx="0" cy="0"/>
          <a:chOff x="0" y="0"/>
          <a:chExt cx="0" cy="0"/>
        </a:xfrm>
      </p:grpSpPr>
      <p:sp>
        <p:nvSpPr>
          <p:cNvPr id="7173" name="Rectangle 2"/>
          <p:cNvSpPr>
            <a:spLocks noGrp="1" noChangeArrowheads="1"/>
          </p:cNvSpPr>
          <p:nvPr>
            <p:ph type="title"/>
          </p:nvPr>
        </p:nvSpPr>
        <p:spPr>
          <a:xfrm>
            <a:off x="685800" y="457200"/>
            <a:ext cx="7772400" cy="1295400"/>
          </a:xfrm>
        </p:spPr>
        <p:txBody>
          <a:bodyPr>
            <a:normAutofit/>
          </a:bodyPr>
          <a:lstStyle/>
          <a:p>
            <a:pPr fontAlgn="auto">
              <a:spcAft>
                <a:spcPts val="0"/>
              </a:spcAft>
              <a:defRPr/>
            </a:pPr>
            <a:r>
              <a:rPr lang="en-US" sz="3600" dirty="0" smtClean="0">
                <a:solidFill>
                  <a:schemeClr val="accent5">
                    <a:lumMod val="50000"/>
                  </a:schemeClr>
                </a:solidFill>
              </a:rPr>
              <a:t>Ash Recognition and Transport/Dispersal Problems</a:t>
            </a:r>
            <a:endParaRPr lang="en-US" dirty="0" smtClean="0">
              <a:solidFill>
                <a:schemeClr val="accent5">
                  <a:lumMod val="50000"/>
                </a:schemeClr>
              </a:solidFill>
            </a:endParaRPr>
          </a:p>
        </p:txBody>
      </p:sp>
      <p:sp>
        <p:nvSpPr>
          <p:cNvPr id="12291" name="Rectangle 3"/>
          <p:cNvSpPr>
            <a:spLocks noGrp="1" noChangeArrowheads="1"/>
          </p:cNvSpPr>
          <p:nvPr>
            <p:ph idx="1"/>
          </p:nvPr>
        </p:nvSpPr>
        <p:spPr>
          <a:xfrm>
            <a:off x="685800" y="1981200"/>
            <a:ext cx="7772400" cy="4038600"/>
          </a:xfrm>
        </p:spPr>
        <p:txBody>
          <a:bodyPr/>
          <a:lstStyle/>
          <a:p>
            <a:r>
              <a:rPr lang="en-US" dirty="0" smtClean="0">
                <a:solidFill>
                  <a:srgbClr val="002060"/>
                </a:solidFill>
              </a:rPr>
              <a:t>It can take many hours for eruptions occurring in remote regions to be recognized and assessed…while some relatively mild eruptions occurring in remote areas can even go undetected. </a:t>
            </a:r>
          </a:p>
          <a:p>
            <a:r>
              <a:rPr lang="en-US" dirty="0" smtClean="0">
                <a:solidFill>
                  <a:srgbClr val="002060"/>
                </a:solidFill>
              </a:rPr>
              <a:t>Volcanic ash can reach commercial flight levels (30,000 ft or above) in 5 to 10 minutes and remain airborne for several days.</a:t>
            </a:r>
          </a:p>
        </p:txBody>
      </p:sp>
      <p:sp>
        <p:nvSpPr>
          <p:cNvPr id="7170" name="Date Placeholder 3"/>
          <p:cNvSpPr>
            <a:spLocks noGrp="1"/>
          </p:cNvSpPr>
          <p:nvPr>
            <p:ph type="dt" sz="quarter" idx="10"/>
          </p:nvPr>
        </p:nvSpPr>
        <p:spPr/>
        <p:txBody>
          <a:bodyPr/>
          <a:lstStyle/>
          <a:p>
            <a:pPr>
              <a:defRPr/>
            </a:pPr>
            <a:fld id="{0624A230-B02C-434D-AF42-2C0DEB246EBA}" type="datetime1">
              <a:rPr lang="en-US"/>
              <a:pPr>
                <a:defRPr/>
              </a:pPr>
              <a:t>9/15/2008</a:t>
            </a:fld>
            <a:endParaRPr lang="en-US"/>
          </a:p>
        </p:txBody>
      </p:sp>
      <p:sp>
        <p:nvSpPr>
          <p:cNvPr id="7172" name="Slide Number Placeholder 5"/>
          <p:cNvSpPr>
            <a:spLocks noGrp="1"/>
          </p:cNvSpPr>
          <p:nvPr>
            <p:ph type="sldNum" sz="quarter" idx="12"/>
          </p:nvPr>
        </p:nvSpPr>
        <p:spPr/>
        <p:txBody>
          <a:bodyPr/>
          <a:lstStyle/>
          <a:p>
            <a:pPr>
              <a:defRPr/>
            </a:pPr>
            <a:fld id="{54D0DDC1-D3D5-41CF-BA5A-CF7C1817FBB2}" type="slidenum">
              <a:rPr lang="en-US"/>
              <a:pPr>
                <a:defRPr/>
              </a:pPr>
              <a:t>17</a:t>
            </a:fld>
            <a:endParaRPr lang="en-US"/>
          </a:p>
        </p:txBody>
      </p:sp>
      <p:sp>
        <p:nvSpPr>
          <p:cNvPr id="6" name="TextBox 5"/>
          <p:cNvSpPr txBox="1"/>
          <p:nvPr/>
        </p:nvSpPr>
        <p:spPr>
          <a:xfrm>
            <a:off x="533400" y="6248400"/>
            <a:ext cx="3300904" cy="246221"/>
          </a:xfrm>
          <a:prstGeom prst="rect">
            <a:avLst/>
          </a:prstGeom>
          <a:noFill/>
        </p:spPr>
        <p:txBody>
          <a:bodyPr wrap="none" rtlCol="0">
            <a:spAutoFit/>
          </a:bodyPr>
          <a:lstStyle/>
          <a:p>
            <a:r>
              <a:rPr lang="en-US" sz="1000" dirty="0" smtClean="0">
                <a:solidFill>
                  <a:schemeClr val="bg1"/>
                </a:solidFill>
              </a:rPr>
              <a:t>Photo: Chris Newhall, USGS, Mt. Pinatubo, 11/27/1991</a:t>
            </a:r>
            <a:endParaRPr lang="en-US" sz="1000" dirty="0">
              <a:solidFill>
                <a:schemeClr val="bg1"/>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3" name="Rectangle 2"/>
          <p:cNvSpPr>
            <a:spLocks noGrp="1" noChangeArrowheads="1"/>
          </p:cNvSpPr>
          <p:nvPr>
            <p:ph type="title"/>
          </p:nvPr>
        </p:nvSpPr>
        <p:spPr>
          <a:xfrm>
            <a:off x="762000" y="228600"/>
            <a:ext cx="7772400" cy="1219200"/>
          </a:xfrm>
        </p:spPr>
        <p:txBody>
          <a:bodyPr>
            <a:normAutofit fontScale="90000"/>
          </a:bodyPr>
          <a:lstStyle/>
          <a:p>
            <a:pPr fontAlgn="auto">
              <a:spcAft>
                <a:spcPts val="0"/>
              </a:spcAft>
              <a:defRPr/>
            </a:pPr>
            <a:r>
              <a:rPr lang="en-US" sz="3600" dirty="0" smtClean="0">
                <a:solidFill>
                  <a:srgbClr val="C00000"/>
                </a:solidFill>
              </a:rPr>
              <a:t>Ash Recognition and Transport/Dispersal Problems…</a:t>
            </a:r>
            <a:endParaRPr lang="en-US" dirty="0" smtClean="0">
              <a:solidFill>
                <a:srgbClr val="C00000"/>
              </a:solidFill>
            </a:endParaRPr>
          </a:p>
        </p:txBody>
      </p:sp>
      <p:sp>
        <p:nvSpPr>
          <p:cNvPr id="12291" name="Rectangle 3"/>
          <p:cNvSpPr>
            <a:spLocks noGrp="1" noChangeArrowheads="1"/>
          </p:cNvSpPr>
          <p:nvPr>
            <p:ph idx="1"/>
          </p:nvPr>
        </p:nvSpPr>
        <p:spPr>
          <a:xfrm>
            <a:off x="685800" y="1524000"/>
            <a:ext cx="7772400" cy="4724400"/>
          </a:xfrm>
        </p:spPr>
        <p:txBody>
          <a:bodyPr/>
          <a:lstStyle/>
          <a:p>
            <a:r>
              <a:rPr lang="en-US" sz="2400" dirty="0" smtClean="0"/>
              <a:t>Weak eruptions, spreading (optical thinning) of the plume, or background non-volcanic clouds can significantly reduce the visible satellite signature, making it quite difficult correctly discern the ash cloud.</a:t>
            </a:r>
          </a:p>
          <a:p>
            <a:r>
              <a:rPr lang="en-US" sz="2400" dirty="0" smtClean="0"/>
              <a:t>Wide variability in composition and structure of ash can also cause various detection problems.</a:t>
            </a:r>
          </a:p>
          <a:p>
            <a:r>
              <a:rPr lang="en-US" sz="2400" dirty="0" smtClean="0"/>
              <a:t>Ash cloud height can be a particularly tricky problem, especially when the plume is optically thin. </a:t>
            </a:r>
          </a:p>
          <a:p>
            <a:r>
              <a:rPr lang="en-US" sz="2400" dirty="0" smtClean="0"/>
              <a:t>Aircraft radar is ineffective in locating ash clouds.</a:t>
            </a:r>
          </a:p>
        </p:txBody>
      </p:sp>
      <p:sp>
        <p:nvSpPr>
          <p:cNvPr id="7170" name="Date Placeholder 3"/>
          <p:cNvSpPr>
            <a:spLocks noGrp="1"/>
          </p:cNvSpPr>
          <p:nvPr>
            <p:ph type="dt" sz="quarter" idx="10"/>
          </p:nvPr>
        </p:nvSpPr>
        <p:spPr/>
        <p:txBody>
          <a:bodyPr/>
          <a:lstStyle/>
          <a:p>
            <a:pPr>
              <a:defRPr/>
            </a:pPr>
            <a:fld id="{0624A230-B02C-434D-AF42-2C0DEB246EBA}" type="datetime1">
              <a:rPr lang="en-US"/>
              <a:pPr>
                <a:defRPr/>
              </a:pPr>
              <a:t>9/15/2008</a:t>
            </a:fld>
            <a:endParaRPr lang="en-US"/>
          </a:p>
        </p:txBody>
      </p:sp>
      <p:sp>
        <p:nvSpPr>
          <p:cNvPr id="7172" name="Slide Number Placeholder 5"/>
          <p:cNvSpPr>
            <a:spLocks noGrp="1"/>
          </p:cNvSpPr>
          <p:nvPr>
            <p:ph type="sldNum" sz="quarter" idx="12"/>
          </p:nvPr>
        </p:nvSpPr>
        <p:spPr/>
        <p:txBody>
          <a:bodyPr/>
          <a:lstStyle/>
          <a:p>
            <a:pPr>
              <a:defRPr/>
            </a:pPr>
            <a:fld id="{54D0DDC1-D3D5-41CF-BA5A-CF7C1817FBB2}" type="slidenum">
              <a:rPr lang="en-US"/>
              <a:pPr>
                <a:defRPr/>
              </a:pPr>
              <a:t>18</a:t>
            </a:fld>
            <a:endParaRPr 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A815DA9C-0A41-4C4B-825B-CB5B9A0C5D1D}" type="datetime1">
              <a:rPr lang="en-US" smtClean="0"/>
              <a:pPr>
                <a:defRPr/>
              </a:pPr>
              <a:t>9/15/2008</a:t>
            </a:fld>
            <a:endParaRPr lang="en-US"/>
          </a:p>
        </p:txBody>
      </p:sp>
      <p:sp>
        <p:nvSpPr>
          <p:cNvPr id="5" name="Slide Number Placeholder 4"/>
          <p:cNvSpPr>
            <a:spLocks noGrp="1"/>
          </p:cNvSpPr>
          <p:nvPr>
            <p:ph type="sldNum" sz="quarter" idx="12"/>
          </p:nvPr>
        </p:nvSpPr>
        <p:spPr/>
        <p:txBody>
          <a:bodyPr/>
          <a:lstStyle/>
          <a:p>
            <a:pPr>
              <a:defRPr/>
            </a:pPr>
            <a:fld id="{7A37F66C-0255-411E-A444-21A7D80BA9C7}" type="slidenum">
              <a:rPr lang="en-US" smtClean="0"/>
              <a:pPr>
                <a:defRPr/>
              </a:pPr>
              <a:t>19</a:t>
            </a:fld>
            <a:endParaRPr lang="en-US"/>
          </a:p>
        </p:txBody>
      </p:sp>
      <p:pic>
        <p:nvPicPr>
          <p:cNvPr id="6" name="Picture 5" descr="NPAC Volcanoes edited final.JPG"/>
          <p:cNvPicPr>
            <a:picLocks noChangeAspect="1"/>
          </p:cNvPicPr>
          <p:nvPr/>
        </p:nvPicPr>
        <p:blipFill>
          <a:blip r:embed="rId3"/>
          <a:stretch>
            <a:fillRect/>
          </a:stretch>
        </p:blipFill>
        <p:spPr>
          <a:xfrm>
            <a:off x="381000" y="457200"/>
            <a:ext cx="8381999" cy="5867399"/>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5000" r="-5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68362"/>
          </a:xfrm>
        </p:spPr>
        <p:txBody>
          <a:bodyPr>
            <a:normAutofit/>
          </a:bodyPr>
          <a:lstStyle/>
          <a:p>
            <a:r>
              <a:rPr lang="en-US" sz="4000" dirty="0" smtClean="0"/>
              <a:t>Introduction</a:t>
            </a:r>
            <a:endParaRPr lang="en-US" sz="4000" dirty="0"/>
          </a:p>
        </p:txBody>
      </p:sp>
      <p:sp>
        <p:nvSpPr>
          <p:cNvPr id="3" name="Content Placeholder 2"/>
          <p:cNvSpPr>
            <a:spLocks noGrp="1"/>
          </p:cNvSpPr>
          <p:nvPr>
            <p:ph idx="1"/>
          </p:nvPr>
        </p:nvSpPr>
        <p:spPr>
          <a:xfrm>
            <a:off x="457200" y="1219200"/>
            <a:ext cx="8229600" cy="4953000"/>
          </a:xfrm>
        </p:spPr>
        <p:txBody>
          <a:bodyPr/>
          <a:lstStyle/>
          <a:p>
            <a:r>
              <a:rPr lang="en-US" dirty="0" smtClean="0">
                <a:solidFill>
                  <a:schemeClr val="bg1"/>
                </a:solidFill>
              </a:rPr>
              <a:t>Volcanic eruptions</a:t>
            </a:r>
            <a:r>
              <a:rPr lang="en-US" dirty="0" smtClean="0"/>
              <a:t> with plumes of drifting ash </a:t>
            </a:r>
            <a:r>
              <a:rPr lang="en-US" dirty="0" smtClean="0">
                <a:solidFill>
                  <a:schemeClr val="bg1"/>
                </a:solidFill>
              </a:rPr>
              <a:t>clouds</a:t>
            </a:r>
            <a:r>
              <a:rPr lang="en-US" dirty="0" smtClean="0"/>
              <a:t> </a:t>
            </a:r>
            <a:r>
              <a:rPr lang="en-US" dirty="0" smtClean="0">
                <a:solidFill>
                  <a:schemeClr val="bg1"/>
                </a:solidFill>
              </a:rPr>
              <a:t>not only cau</a:t>
            </a:r>
            <a:r>
              <a:rPr lang="en-US" dirty="0" smtClean="0">
                <a:solidFill>
                  <a:schemeClr val="tx1">
                    <a:lumMod val="95000"/>
                  </a:schemeClr>
                </a:solidFill>
              </a:rPr>
              <a:t>se</a:t>
            </a:r>
            <a:r>
              <a:rPr lang="en-US" dirty="0" smtClean="0"/>
              <a:t> substantial delays in </a:t>
            </a:r>
            <a:r>
              <a:rPr lang="en-US" dirty="0" smtClean="0">
                <a:solidFill>
                  <a:schemeClr val="bg1"/>
                </a:solidFill>
              </a:rPr>
              <a:t>flight operations a</a:t>
            </a:r>
            <a:r>
              <a:rPr lang="en-US" dirty="0" smtClean="0"/>
              <a:t>round the world, but can </a:t>
            </a:r>
            <a:r>
              <a:rPr lang="en-US" dirty="0" smtClean="0">
                <a:solidFill>
                  <a:schemeClr val="bg1"/>
                </a:solidFill>
              </a:rPr>
              <a:t>also produce significant</a:t>
            </a:r>
            <a:r>
              <a:rPr lang="en-US" dirty="0" smtClean="0"/>
              <a:t> damage to both </a:t>
            </a:r>
            <a:r>
              <a:rPr lang="en-US" dirty="0" smtClean="0">
                <a:solidFill>
                  <a:schemeClr val="bg1"/>
                </a:solidFill>
              </a:rPr>
              <a:t>aircraft and equipment.</a:t>
            </a:r>
          </a:p>
          <a:p>
            <a:r>
              <a:rPr lang="en-US" dirty="0" smtClean="0">
                <a:solidFill>
                  <a:schemeClr val="bg1"/>
                </a:solidFill>
              </a:rPr>
              <a:t>In addition, volcanic er</a:t>
            </a:r>
            <a:r>
              <a:rPr lang="en-US" dirty="0" smtClean="0">
                <a:solidFill>
                  <a:schemeClr val="tx1">
                    <a:lumMod val="85000"/>
                  </a:schemeClr>
                </a:solidFill>
              </a:rPr>
              <a:t>u</a:t>
            </a:r>
            <a:r>
              <a:rPr lang="en-US" dirty="0" smtClean="0"/>
              <a:t>ptions and ash </a:t>
            </a:r>
            <a:r>
              <a:rPr lang="en-US" dirty="0" smtClean="0">
                <a:solidFill>
                  <a:schemeClr val="bg1"/>
                </a:solidFill>
              </a:rPr>
              <a:t>production  can cause gr</a:t>
            </a:r>
            <a:r>
              <a:rPr lang="en-US" dirty="0" smtClean="0"/>
              <a:t>eat </a:t>
            </a:r>
            <a:r>
              <a:rPr lang="en-US" dirty="0" smtClean="0">
                <a:solidFill>
                  <a:schemeClr val="bg1"/>
                </a:solidFill>
              </a:rPr>
              <a:t>har</a:t>
            </a:r>
            <a:r>
              <a:rPr lang="en-US" dirty="0" smtClean="0">
                <a:solidFill>
                  <a:schemeClr val="tx1">
                    <a:lumMod val="85000"/>
                  </a:schemeClr>
                </a:solidFill>
              </a:rPr>
              <a:t>d</a:t>
            </a:r>
            <a:r>
              <a:rPr lang="en-US" dirty="0" smtClean="0"/>
              <a:t>ship to those local and </a:t>
            </a:r>
            <a:r>
              <a:rPr lang="en-US" dirty="0" smtClean="0">
                <a:solidFill>
                  <a:schemeClr val="bg1"/>
                </a:solidFill>
              </a:rPr>
              <a:t>regional communities</a:t>
            </a:r>
            <a:r>
              <a:rPr lang="en-US" dirty="0" smtClean="0"/>
              <a:t> which lay under the </a:t>
            </a:r>
            <a:r>
              <a:rPr lang="en-US" dirty="0" smtClean="0">
                <a:solidFill>
                  <a:schemeClr val="tx1">
                    <a:lumMod val="85000"/>
                  </a:schemeClr>
                </a:solidFill>
              </a:rPr>
              <a:t>d</a:t>
            </a:r>
            <a:r>
              <a:rPr lang="en-US" dirty="0" smtClean="0">
                <a:solidFill>
                  <a:schemeClr val="bg1"/>
                </a:solidFill>
              </a:rPr>
              <a:t>irect effects of a</a:t>
            </a:r>
            <a:r>
              <a:rPr lang="en-US" dirty="0" smtClean="0"/>
              <a:t> </a:t>
            </a:r>
            <a:r>
              <a:rPr lang="en-US" dirty="0" smtClean="0">
                <a:solidFill>
                  <a:schemeClr val="bg1"/>
                </a:solidFill>
              </a:rPr>
              <a:t>volc</a:t>
            </a:r>
            <a:r>
              <a:rPr lang="en-US" dirty="0" smtClean="0"/>
              <a:t>ano.  These effects range widely from property damage to health hazards. </a:t>
            </a:r>
          </a:p>
          <a:p>
            <a:endParaRPr lang="en-US" dirty="0"/>
          </a:p>
        </p:txBody>
      </p:sp>
      <p:sp>
        <p:nvSpPr>
          <p:cNvPr id="4" name="Date Placeholder 3"/>
          <p:cNvSpPr>
            <a:spLocks noGrp="1"/>
          </p:cNvSpPr>
          <p:nvPr>
            <p:ph type="dt" sz="half" idx="10"/>
          </p:nvPr>
        </p:nvSpPr>
        <p:spPr/>
        <p:txBody>
          <a:bodyPr/>
          <a:lstStyle/>
          <a:p>
            <a:pPr>
              <a:defRPr/>
            </a:pPr>
            <a:fld id="{A815DA9C-0A41-4C4B-825B-CB5B9A0C5D1D}" type="datetime1">
              <a:rPr lang="en-US" smtClean="0"/>
              <a:pPr>
                <a:defRPr/>
              </a:pPr>
              <a:t>9/15/2008</a:t>
            </a:fld>
            <a:endParaRPr lang="en-US"/>
          </a:p>
        </p:txBody>
      </p:sp>
      <p:sp>
        <p:nvSpPr>
          <p:cNvPr id="5" name="Slide Number Placeholder 4"/>
          <p:cNvSpPr>
            <a:spLocks noGrp="1"/>
          </p:cNvSpPr>
          <p:nvPr>
            <p:ph type="sldNum" sz="quarter" idx="12"/>
          </p:nvPr>
        </p:nvSpPr>
        <p:spPr/>
        <p:txBody>
          <a:bodyPr/>
          <a:lstStyle/>
          <a:p>
            <a:pPr>
              <a:defRPr/>
            </a:pPr>
            <a:fld id="{7A37F66C-0255-411E-A444-21A7D80BA9C7}" type="slidenum">
              <a:rPr lang="en-US" smtClean="0"/>
              <a:pPr>
                <a:defRPr/>
              </a:pPr>
              <a:t>2</a:t>
            </a:fld>
            <a:endParaRPr lang="en-US"/>
          </a:p>
        </p:txBody>
      </p:sp>
      <p:sp>
        <p:nvSpPr>
          <p:cNvPr id="7" name="TextBox 6"/>
          <p:cNvSpPr txBox="1"/>
          <p:nvPr/>
        </p:nvSpPr>
        <p:spPr>
          <a:xfrm>
            <a:off x="6705600" y="6457890"/>
            <a:ext cx="1653017" cy="400110"/>
          </a:xfrm>
          <a:prstGeom prst="rect">
            <a:avLst/>
          </a:prstGeom>
          <a:noFill/>
        </p:spPr>
        <p:txBody>
          <a:bodyPr wrap="square" rtlCol="0">
            <a:spAutoFit/>
          </a:bodyPr>
          <a:lstStyle/>
          <a:p>
            <a:r>
              <a:rPr lang="en-US" sz="1000" dirty="0" smtClean="0"/>
              <a:t>Photo by Carlos Gutierrez</a:t>
            </a:r>
          </a:p>
          <a:p>
            <a:endParaRPr lang="en-US" sz="10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152400"/>
            <a:ext cx="8229600" cy="990600"/>
          </a:xfrm>
        </p:spPr>
        <p:txBody>
          <a:bodyPr>
            <a:noAutofit/>
          </a:bodyPr>
          <a:lstStyle/>
          <a:p>
            <a:r>
              <a:rPr lang="en-US" sz="2800" dirty="0" smtClean="0">
                <a:solidFill>
                  <a:srgbClr val="C00000"/>
                </a:solidFill>
              </a:rPr>
              <a:t>Common Routes of some of the nearly 100,000 flights per year over the NPAC</a:t>
            </a:r>
            <a:r>
              <a:rPr lang="en-US" sz="2800" dirty="0" smtClean="0"/>
              <a:t/>
            </a:r>
            <a:br>
              <a:rPr lang="en-US" sz="2800" dirty="0" smtClean="0"/>
            </a:br>
            <a:endParaRPr lang="en-US" sz="2800" dirty="0"/>
          </a:p>
        </p:txBody>
      </p:sp>
      <p:pic>
        <p:nvPicPr>
          <p:cNvPr id="6" name="Content Placeholder 5" descr="NPAC Volcanoes Air Routes.JPG"/>
          <p:cNvPicPr>
            <a:picLocks noGrp="1" noChangeAspect="1"/>
          </p:cNvPicPr>
          <p:nvPr>
            <p:ph idx="1"/>
          </p:nvPr>
        </p:nvPicPr>
        <p:blipFill>
          <a:blip r:embed="rId3"/>
          <a:stretch>
            <a:fillRect/>
          </a:stretch>
        </p:blipFill>
        <p:spPr>
          <a:xfrm>
            <a:off x="381000" y="990600"/>
            <a:ext cx="8458199" cy="5410199"/>
          </a:xfrm>
        </p:spPr>
      </p:pic>
      <p:sp>
        <p:nvSpPr>
          <p:cNvPr id="2" name="Date Placeholder 1"/>
          <p:cNvSpPr>
            <a:spLocks noGrp="1"/>
          </p:cNvSpPr>
          <p:nvPr>
            <p:ph type="dt" sz="half" idx="10"/>
          </p:nvPr>
        </p:nvSpPr>
        <p:spPr/>
        <p:txBody>
          <a:bodyPr/>
          <a:lstStyle/>
          <a:p>
            <a:pPr>
              <a:defRPr/>
            </a:pPr>
            <a:fld id="{DC3481D8-DA93-4167-A0E0-EF0008337593}" type="datetime1">
              <a:rPr lang="en-US" smtClean="0"/>
              <a:pPr>
                <a:defRPr/>
              </a:pPr>
              <a:t>9/15/2008</a:t>
            </a:fld>
            <a:endParaRPr lang="en-US"/>
          </a:p>
        </p:txBody>
      </p:sp>
      <p:sp>
        <p:nvSpPr>
          <p:cNvPr id="3" name="Slide Number Placeholder 2"/>
          <p:cNvSpPr>
            <a:spLocks noGrp="1"/>
          </p:cNvSpPr>
          <p:nvPr>
            <p:ph type="sldNum" sz="quarter" idx="12"/>
          </p:nvPr>
        </p:nvSpPr>
        <p:spPr/>
        <p:txBody>
          <a:bodyPr/>
          <a:lstStyle/>
          <a:p>
            <a:pPr>
              <a:defRPr/>
            </a:pPr>
            <a:fld id="{C9D6874B-8872-4628-B298-28328AC5FD6B}" type="slidenum">
              <a:rPr lang="en-US" smtClean="0"/>
              <a:pPr>
                <a:defRPr/>
              </a:pPr>
              <a:t>20</a:t>
            </a:fld>
            <a:endParaRPr 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53000"/>
            <a:lum/>
          </a:blip>
          <a:srcRect/>
          <a:stretch>
            <a:fillRect l="-6000" r="-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1"/>
                </a:solidFill>
              </a:rPr>
              <a:t>Volcanic Hazards to Airports</a:t>
            </a:r>
            <a:endParaRPr lang="en-US" dirty="0">
              <a:solidFill>
                <a:schemeClr val="bg1"/>
              </a:solidFill>
            </a:endParaRPr>
          </a:p>
        </p:txBody>
      </p:sp>
      <p:sp>
        <p:nvSpPr>
          <p:cNvPr id="3" name="Content Placeholder 2"/>
          <p:cNvSpPr>
            <a:spLocks noGrp="1"/>
          </p:cNvSpPr>
          <p:nvPr>
            <p:ph idx="1"/>
          </p:nvPr>
        </p:nvSpPr>
        <p:spPr>
          <a:xfrm>
            <a:off x="457200" y="1371600"/>
            <a:ext cx="8229600" cy="5105400"/>
          </a:xfrm>
        </p:spPr>
        <p:txBody>
          <a:bodyPr/>
          <a:lstStyle/>
          <a:p>
            <a:r>
              <a:rPr lang="en-US" sz="2400" dirty="0" smtClean="0">
                <a:solidFill>
                  <a:schemeClr val="bg1"/>
                </a:solidFill>
              </a:rPr>
              <a:t>In addition to posing a hazard to in-flight aircraft,   volcanic ash can disrupt airport operations with local to global consequences for both life and commerce. </a:t>
            </a:r>
          </a:p>
          <a:p>
            <a:r>
              <a:rPr lang="en-US" sz="2400" dirty="0" smtClean="0">
                <a:solidFill>
                  <a:schemeClr val="bg1"/>
                </a:solidFill>
              </a:rPr>
              <a:t>Worldwide, nearly 500 airports lie within 100 km (62 miles) of active volcanoes. </a:t>
            </a:r>
          </a:p>
          <a:p>
            <a:r>
              <a:rPr lang="en-US" sz="2400" dirty="0" smtClean="0">
                <a:solidFill>
                  <a:schemeClr val="bg1"/>
                </a:solidFill>
              </a:rPr>
              <a:t>The primary volcanic hazard to airports is </a:t>
            </a:r>
            <a:r>
              <a:rPr lang="en-US" sz="2400" dirty="0" err="1" smtClean="0">
                <a:solidFill>
                  <a:schemeClr val="bg1"/>
                </a:solidFill>
              </a:rPr>
              <a:t>ashfall</a:t>
            </a:r>
            <a:r>
              <a:rPr lang="en-US" sz="2400" dirty="0" smtClean="0">
                <a:solidFill>
                  <a:schemeClr val="bg1"/>
                </a:solidFill>
              </a:rPr>
              <a:t>, which causes not only loss of visibility and slippery runways, but structural damage and contamination to ground systems and stored aircraft along with slippery runways. </a:t>
            </a:r>
          </a:p>
          <a:p>
            <a:r>
              <a:rPr lang="en-US" sz="2400" dirty="0" smtClean="0">
                <a:solidFill>
                  <a:schemeClr val="bg1"/>
                </a:solidFill>
              </a:rPr>
              <a:t>Ash in airspace around airports has damaged in-flight aircraft and caused airport closures that can involve loss of alternate landing sites.  </a:t>
            </a:r>
            <a:endParaRPr lang="en-US" sz="2400" dirty="0">
              <a:solidFill>
                <a:schemeClr val="bg1"/>
              </a:solidFill>
            </a:endParaRPr>
          </a:p>
        </p:txBody>
      </p:sp>
      <p:sp>
        <p:nvSpPr>
          <p:cNvPr id="4" name="Date Placeholder 3"/>
          <p:cNvSpPr>
            <a:spLocks noGrp="1"/>
          </p:cNvSpPr>
          <p:nvPr>
            <p:ph type="dt" sz="half" idx="10"/>
          </p:nvPr>
        </p:nvSpPr>
        <p:spPr/>
        <p:txBody>
          <a:bodyPr/>
          <a:lstStyle/>
          <a:p>
            <a:pPr>
              <a:defRPr/>
            </a:pPr>
            <a:fld id="{A815DA9C-0A41-4C4B-825B-CB5B9A0C5D1D}" type="datetime1">
              <a:rPr lang="en-US" smtClean="0"/>
              <a:pPr>
                <a:defRPr/>
              </a:pPr>
              <a:t>9/15/2008</a:t>
            </a:fld>
            <a:endParaRPr lang="en-US"/>
          </a:p>
        </p:txBody>
      </p:sp>
      <p:sp>
        <p:nvSpPr>
          <p:cNvPr id="5" name="Slide Number Placeholder 4"/>
          <p:cNvSpPr>
            <a:spLocks noGrp="1"/>
          </p:cNvSpPr>
          <p:nvPr>
            <p:ph type="sldNum" sz="quarter" idx="12"/>
          </p:nvPr>
        </p:nvSpPr>
        <p:spPr/>
        <p:txBody>
          <a:bodyPr/>
          <a:lstStyle/>
          <a:p>
            <a:pPr>
              <a:defRPr/>
            </a:pPr>
            <a:fld id="{7A37F66C-0255-411E-A444-21A7D80BA9C7}" type="slidenum">
              <a:rPr lang="en-US" smtClean="0"/>
              <a:pPr>
                <a:defRPr/>
              </a:pPr>
              <a:t>21</a:t>
            </a:fld>
            <a:endParaRPr lang="en-US"/>
          </a:p>
        </p:txBody>
      </p:sp>
      <p:sp>
        <p:nvSpPr>
          <p:cNvPr id="6" name="TextBox 5"/>
          <p:cNvSpPr txBox="1"/>
          <p:nvPr/>
        </p:nvSpPr>
        <p:spPr>
          <a:xfrm>
            <a:off x="7264959" y="6687979"/>
            <a:ext cx="1879041" cy="246221"/>
          </a:xfrm>
          <a:prstGeom prst="rect">
            <a:avLst/>
          </a:prstGeom>
          <a:noFill/>
        </p:spPr>
        <p:txBody>
          <a:bodyPr wrap="none" rtlCol="0">
            <a:spAutoFit/>
          </a:bodyPr>
          <a:lstStyle/>
          <a:p>
            <a:r>
              <a:rPr lang="en-US" sz="1000" dirty="0" smtClean="0">
                <a:solidFill>
                  <a:schemeClr val="bg1"/>
                </a:solidFill>
              </a:rPr>
              <a:t>Photo: R.L. </a:t>
            </a:r>
            <a:r>
              <a:rPr lang="en-US" sz="1000" dirty="0" err="1" smtClean="0">
                <a:solidFill>
                  <a:schemeClr val="bg1"/>
                </a:solidFill>
              </a:rPr>
              <a:t>Rieger</a:t>
            </a:r>
            <a:r>
              <a:rPr lang="en-US" sz="1000" dirty="0" smtClean="0">
                <a:solidFill>
                  <a:schemeClr val="bg1"/>
                </a:solidFill>
              </a:rPr>
              <a:t>, U.S. Navy</a:t>
            </a:r>
            <a:endParaRPr lang="en-US" sz="1000" dirty="0">
              <a:solidFill>
                <a:schemeClr val="bg1"/>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C00000"/>
                </a:solidFill>
              </a:rPr>
              <a:t>Reducing Impact to Airport and Aircraft Operations</a:t>
            </a:r>
            <a:endParaRPr lang="en-US" dirty="0">
              <a:solidFill>
                <a:srgbClr val="C00000"/>
              </a:solidFill>
            </a:endParaRPr>
          </a:p>
        </p:txBody>
      </p:sp>
      <p:sp>
        <p:nvSpPr>
          <p:cNvPr id="3" name="Content Placeholder 2"/>
          <p:cNvSpPr>
            <a:spLocks noGrp="1"/>
          </p:cNvSpPr>
          <p:nvPr>
            <p:ph idx="1"/>
          </p:nvPr>
        </p:nvSpPr>
        <p:spPr/>
        <p:txBody>
          <a:bodyPr/>
          <a:lstStyle/>
          <a:p>
            <a:r>
              <a:rPr lang="en-US" dirty="0" smtClean="0">
                <a:solidFill>
                  <a:schemeClr val="bg1"/>
                </a:solidFill>
              </a:rPr>
              <a:t>(Fore)warning of imminent volcanic eruptions and hazards can reduce operational disruptions at airports. Methods include:</a:t>
            </a:r>
          </a:p>
          <a:p>
            <a:r>
              <a:rPr lang="en-US" dirty="0" smtClean="0">
                <a:solidFill>
                  <a:schemeClr val="bg1"/>
                </a:solidFill>
              </a:rPr>
              <a:t>Better real-time detection of explosive volcanic activity. </a:t>
            </a:r>
          </a:p>
          <a:p>
            <a:r>
              <a:rPr lang="en-US" dirty="0" smtClean="0">
                <a:solidFill>
                  <a:schemeClr val="bg1"/>
                </a:solidFill>
              </a:rPr>
              <a:t>Forecasts modeling of ash-plume paths (PUFF and/or HYSPLIT).</a:t>
            </a:r>
          </a:p>
          <a:p>
            <a:r>
              <a:rPr lang="en-US" dirty="0" smtClean="0">
                <a:solidFill>
                  <a:schemeClr val="bg1"/>
                </a:solidFill>
              </a:rPr>
              <a:t>Detection of ash plumes using ground-based Doppler RADAR.</a:t>
            </a:r>
          </a:p>
          <a:p>
            <a:endParaRPr lang="en-US" dirty="0"/>
          </a:p>
        </p:txBody>
      </p:sp>
      <p:sp>
        <p:nvSpPr>
          <p:cNvPr id="4" name="Date Placeholder 3"/>
          <p:cNvSpPr>
            <a:spLocks noGrp="1"/>
          </p:cNvSpPr>
          <p:nvPr>
            <p:ph type="dt" sz="half" idx="10"/>
          </p:nvPr>
        </p:nvSpPr>
        <p:spPr/>
        <p:txBody>
          <a:bodyPr/>
          <a:lstStyle/>
          <a:p>
            <a:pPr>
              <a:defRPr/>
            </a:pPr>
            <a:fld id="{A815DA9C-0A41-4C4B-825B-CB5B9A0C5D1D}" type="datetime1">
              <a:rPr lang="en-US" smtClean="0"/>
              <a:pPr>
                <a:defRPr/>
              </a:pPr>
              <a:t>9/15/2008</a:t>
            </a:fld>
            <a:endParaRPr lang="en-US"/>
          </a:p>
        </p:txBody>
      </p:sp>
      <p:sp>
        <p:nvSpPr>
          <p:cNvPr id="5" name="Slide Number Placeholder 4"/>
          <p:cNvSpPr>
            <a:spLocks noGrp="1"/>
          </p:cNvSpPr>
          <p:nvPr>
            <p:ph type="sldNum" sz="quarter" idx="12"/>
          </p:nvPr>
        </p:nvSpPr>
        <p:spPr/>
        <p:txBody>
          <a:bodyPr/>
          <a:lstStyle/>
          <a:p>
            <a:pPr>
              <a:defRPr/>
            </a:pPr>
            <a:fld id="{7A37F66C-0255-411E-A444-21A7D80BA9C7}" type="slidenum">
              <a:rPr lang="en-US" smtClean="0"/>
              <a:pPr>
                <a:defRPr/>
              </a:pPr>
              <a:t>22</a:t>
            </a:fld>
            <a:endParaRPr 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rgbClr val="C00000"/>
                </a:solidFill>
              </a:rPr>
              <a:t>Real-time Ash Detection</a:t>
            </a:r>
            <a:endParaRPr lang="en-US" dirty="0">
              <a:solidFill>
                <a:srgbClr val="C00000"/>
              </a:solidFill>
            </a:endParaRPr>
          </a:p>
        </p:txBody>
      </p:sp>
      <p:sp>
        <p:nvSpPr>
          <p:cNvPr id="6" name="Content Placeholder 5"/>
          <p:cNvSpPr>
            <a:spLocks noGrp="1"/>
          </p:cNvSpPr>
          <p:nvPr>
            <p:ph idx="1"/>
          </p:nvPr>
        </p:nvSpPr>
        <p:spPr/>
        <p:txBody>
          <a:bodyPr/>
          <a:lstStyle/>
          <a:p>
            <a:r>
              <a:rPr lang="en-US" sz="2000" dirty="0" smtClean="0">
                <a:solidFill>
                  <a:schemeClr val="bg1"/>
                </a:solidFill>
              </a:rPr>
              <a:t>Observation by Satellite</a:t>
            </a:r>
          </a:p>
          <a:p>
            <a:pPr lvl="1"/>
            <a:r>
              <a:rPr lang="en-US" sz="2000" dirty="0" smtClean="0">
                <a:solidFill>
                  <a:schemeClr val="bg1"/>
                </a:solidFill>
              </a:rPr>
              <a:t>Visible Imagery</a:t>
            </a:r>
          </a:p>
          <a:p>
            <a:pPr lvl="1"/>
            <a:r>
              <a:rPr lang="en-US" sz="2000" dirty="0" smtClean="0">
                <a:solidFill>
                  <a:schemeClr val="bg1"/>
                </a:solidFill>
              </a:rPr>
              <a:t>Reverse absorption: Split Window IR Detection</a:t>
            </a:r>
          </a:p>
          <a:p>
            <a:pPr lvl="1"/>
            <a:r>
              <a:rPr lang="en-US" sz="2000" dirty="0" smtClean="0">
                <a:solidFill>
                  <a:schemeClr val="bg1"/>
                </a:solidFill>
              </a:rPr>
              <a:t>3.9 </a:t>
            </a:r>
            <a:r>
              <a:rPr lang="en-US" sz="2000" dirty="0" smtClean="0">
                <a:solidFill>
                  <a:schemeClr val="bg1"/>
                </a:solidFill>
                <a:latin typeface="Symbol" charset="2"/>
              </a:rPr>
              <a:t>m</a:t>
            </a:r>
            <a:r>
              <a:rPr lang="en-US" sz="2000" dirty="0" smtClean="0">
                <a:solidFill>
                  <a:schemeClr val="bg1"/>
                </a:solidFill>
              </a:rPr>
              <a:t>m imagery for detection hot spots/ash clouds</a:t>
            </a:r>
          </a:p>
          <a:p>
            <a:pPr lvl="1"/>
            <a:r>
              <a:rPr lang="en-US" sz="2000" dirty="0" smtClean="0">
                <a:solidFill>
                  <a:schemeClr val="bg1"/>
                </a:solidFill>
              </a:rPr>
              <a:t> SO2 detection using Infrared     (IR) measurements in the 7 –  12 um range:</a:t>
            </a:r>
          </a:p>
          <a:p>
            <a:pPr lvl="1"/>
            <a:r>
              <a:rPr lang="en-US" sz="2000" dirty="0" smtClean="0">
                <a:solidFill>
                  <a:schemeClr val="bg1"/>
                </a:solidFill>
              </a:rPr>
              <a:t>Image enhancement techniques</a:t>
            </a:r>
          </a:p>
          <a:p>
            <a:r>
              <a:rPr lang="en-US" sz="2000" dirty="0" smtClean="0">
                <a:solidFill>
                  <a:schemeClr val="bg1"/>
                </a:solidFill>
              </a:rPr>
              <a:t>Observation by Aircraft</a:t>
            </a:r>
          </a:p>
          <a:p>
            <a:pPr lvl="1"/>
            <a:r>
              <a:rPr lang="en-US" sz="2000" dirty="0" smtClean="0">
                <a:solidFill>
                  <a:schemeClr val="bg1"/>
                </a:solidFill>
              </a:rPr>
              <a:t>Visual/Camera</a:t>
            </a:r>
          </a:p>
          <a:p>
            <a:pPr lvl="1"/>
            <a:r>
              <a:rPr lang="en-US" sz="2000" dirty="0" smtClean="0">
                <a:solidFill>
                  <a:schemeClr val="bg1"/>
                </a:solidFill>
              </a:rPr>
              <a:t>Pilot Reports</a:t>
            </a:r>
          </a:p>
          <a:p>
            <a:r>
              <a:rPr lang="en-US" sz="2000" dirty="0" smtClean="0">
                <a:solidFill>
                  <a:schemeClr val="bg1"/>
                </a:solidFill>
              </a:rPr>
              <a:t>Observations from the Ground</a:t>
            </a:r>
          </a:p>
          <a:p>
            <a:pPr lvl="1"/>
            <a:r>
              <a:rPr lang="en-US" sz="2000" dirty="0" smtClean="0">
                <a:solidFill>
                  <a:schemeClr val="bg1"/>
                </a:solidFill>
              </a:rPr>
              <a:t>Radar</a:t>
            </a:r>
          </a:p>
          <a:p>
            <a:pPr lvl="1"/>
            <a:r>
              <a:rPr lang="en-US" sz="2000" dirty="0" smtClean="0">
                <a:solidFill>
                  <a:schemeClr val="bg1"/>
                </a:solidFill>
              </a:rPr>
              <a:t>Automatic Cameras or Video Cameras</a:t>
            </a:r>
          </a:p>
          <a:p>
            <a:pPr>
              <a:buNone/>
            </a:pPr>
            <a:endParaRPr lang="en-US" dirty="0"/>
          </a:p>
        </p:txBody>
      </p:sp>
      <p:sp>
        <p:nvSpPr>
          <p:cNvPr id="4" name="Date Placeholder 3"/>
          <p:cNvSpPr>
            <a:spLocks noGrp="1"/>
          </p:cNvSpPr>
          <p:nvPr>
            <p:ph type="dt" sz="half" idx="10"/>
          </p:nvPr>
        </p:nvSpPr>
        <p:spPr/>
        <p:txBody>
          <a:bodyPr/>
          <a:lstStyle/>
          <a:p>
            <a:pPr>
              <a:defRPr/>
            </a:pPr>
            <a:fld id="{A815DA9C-0A41-4C4B-825B-CB5B9A0C5D1D}" type="datetime1">
              <a:rPr lang="en-US" smtClean="0"/>
              <a:pPr>
                <a:defRPr/>
              </a:pPr>
              <a:t>9/15/2008</a:t>
            </a:fld>
            <a:endParaRPr lang="en-US"/>
          </a:p>
        </p:txBody>
      </p:sp>
      <p:sp>
        <p:nvSpPr>
          <p:cNvPr id="5" name="Slide Number Placeholder 4"/>
          <p:cNvSpPr>
            <a:spLocks noGrp="1"/>
          </p:cNvSpPr>
          <p:nvPr>
            <p:ph type="sldNum" sz="quarter" idx="12"/>
          </p:nvPr>
        </p:nvSpPr>
        <p:spPr/>
        <p:txBody>
          <a:bodyPr/>
          <a:lstStyle/>
          <a:p>
            <a:pPr>
              <a:defRPr/>
            </a:pPr>
            <a:fld id="{7A37F66C-0255-411E-A444-21A7D80BA9C7}" type="slidenum">
              <a:rPr lang="en-US" smtClean="0"/>
              <a:pPr>
                <a:defRPr/>
              </a:pPr>
              <a:t>23</a:t>
            </a:fld>
            <a:endParaRPr 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715962"/>
          </a:xfrm>
        </p:spPr>
        <p:txBody>
          <a:bodyPr>
            <a:normAutofit fontScale="90000"/>
          </a:bodyPr>
          <a:lstStyle/>
          <a:p>
            <a:r>
              <a:rPr lang="en-US" sz="3200" dirty="0" smtClean="0">
                <a:solidFill>
                  <a:srgbClr val="C00000"/>
                </a:solidFill>
              </a:rPr>
              <a:t>Observational Strengths and Weaknesses</a:t>
            </a:r>
            <a:endParaRPr lang="en-US" sz="3200" dirty="0">
              <a:solidFill>
                <a:srgbClr val="C00000"/>
              </a:solidFill>
            </a:endParaRPr>
          </a:p>
        </p:txBody>
      </p:sp>
      <p:graphicFrame>
        <p:nvGraphicFramePr>
          <p:cNvPr id="6" name="Content Placeholder 5"/>
          <p:cNvGraphicFramePr>
            <a:graphicFrameLocks noGrp="1"/>
          </p:cNvGraphicFramePr>
          <p:nvPr>
            <p:ph idx="1"/>
          </p:nvPr>
        </p:nvGraphicFramePr>
        <p:xfrm>
          <a:off x="457200" y="838200"/>
          <a:ext cx="8229600" cy="5583555"/>
        </p:xfrm>
        <a:graphic>
          <a:graphicData uri="http://schemas.openxmlformats.org/drawingml/2006/table">
            <a:tbl>
              <a:tblPr firstRow="1" bandRow="1">
                <a:tableStyleId>{073A0DAA-6AF3-43AB-8588-CEC1D06C72B9}</a:tableStyleId>
              </a:tblPr>
              <a:tblGrid>
                <a:gridCol w="2743200"/>
                <a:gridCol w="2743200"/>
                <a:gridCol w="2743200"/>
              </a:tblGrid>
              <a:tr h="676275">
                <a:tc>
                  <a:txBody>
                    <a:bodyPr/>
                    <a:lstStyle/>
                    <a:p>
                      <a:r>
                        <a:rPr lang="en-US" dirty="0" smtClean="0"/>
                        <a:t>Observational</a:t>
                      </a:r>
                      <a:r>
                        <a:rPr lang="en-US" baseline="0" dirty="0" smtClean="0"/>
                        <a:t>  Platform</a:t>
                      </a:r>
                      <a:endParaRPr lang="en-US" dirty="0"/>
                    </a:p>
                  </a:txBody>
                  <a:tcPr/>
                </a:tc>
                <a:tc>
                  <a:txBody>
                    <a:bodyPr/>
                    <a:lstStyle/>
                    <a:p>
                      <a:pPr algn="ctr"/>
                      <a:r>
                        <a:rPr lang="en-US" dirty="0" smtClean="0"/>
                        <a:t>Strength</a:t>
                      </a:r>
                      <a:endParaRPr lang="en-US" dirty="0"/>
                    </a:p>
                  </a:txBody>
                  <a:tcPr/>
                </a:tc>
                <a:tc>
                  <a:txBody>
                    <a:bodyPr/>
                    <a:lstStyle/>
                    <a:p>
                      <a:pPr algn="ctr"/>
                      <a:r>
                        <a:rPr lang="en-US" dirty="0" smtClean="0"/>
                        <a:t>Weakness</a:t>
                      </a:r>
                      <a:endParaRPr lang="en-US" dirty="0"/>
                    </a:p>
                  </a:txBody>
                  <a:tcPr/>
                </a:tc>
              </a:tr>
              <a:tr h="771525">
                <a:tc>
                  <a:txBody>
                    <a:bodyPr/>
                    <a:lstStyle/>
                    <a:p>
                      <a:r>
                        <a:rPr lang="en-US" dirty="0" smtClean="0"/>
                        <a:t>Visible Satellite</a:t>
                      </a:r>
                      <a:endParaRPr lang="en-US" dirty="0"/>
                    </a:p>
                  </a:txBody>
                  <a:tcPr/>
                </a:tc>
                <a:tc>
                  <a:txBody>
                    <a:bodyPr/>
                    <a:lstStyle/>
                    <a:p>
                      <a:r>
                        <a:rPr lang="en-US" sz="1800" dirty="0" smtClean="0"/>
                        <a:t>High resolution. Detects </a:t>
                      </a:r>
                      <a:r>
                        <a:rPr lang="en-US" sz="1800" dirty="0" err="1" smtClean="0"/>
                        <a:t>albedo</a:t>
                      </a:r>
                      <a:r>
                        <a:rPr lang="en-US" sz="1800" dirty="0" smtClean="0"/>
                        <a:t> differences.</a:t>
                      </a:r>
                      <a:endParaRPr lang="en-US" sz="1800" dirty="0"/>
                    </a:p>
                  </a:txBody>
                  <a:tcPr/>
                </a:tc>
                <a:tc>
                  <a:txBody>
                    <a:bodyPr/>
                    <a:lstStyle/>
                    <a:p>
                      <a:r>
                        <a:rPr kumimoji="0" lang="en-US" sz="1600" kern="1200" baseline="0" dirty="0" smtClean="0">
                          <a:solidFill>
                            <a:schemeClr val="dk1"/>
                          </a:solidFill>
                          <a:latin typeface="+mn-lt"/>
                          <a:ea typeface="+mn-ea"/>
                          <a:cs typeface="+mn-cs"/>
                        </a:rPr>
                        <a:t>Water/ice clouds or other poor visibility can obscure volcanic cloud. Daytime only use.  Ash may be difficult to discern if very low </a:t>
                      </a:r>
                      <a:r>
                        <a:rPr kumimoji="0" lang="en-US" sz="1600" kern="1200" baseline="0" dirty="0" err="1" smtClean="0">
                          <a:solidFill>
                            <a:schemeClr val="dk1"/>
                          </a:solidFill>
                          <a:latin typeface="+mn-lt"/>
                          <a:ea typeface="+mn-ea"/>
                          <a:cs typeface="+mn-cs"/>
                        </a:rPr>
                        <a:t>albedo</a:t>
                      </a:r>
                      <a:r>
                        <a:rPr kumimoji="0" lang="en-US" sz="1600" kern="1200" baseline="0" dirty="0" smtClean="0">
                          <a:solidFill>
                            <a:schemeClr val="dk1"/>
                          </a:solidFill>
                          <a:latin typeface="+mn-lt"/>
                          <a:ea typeface="+mn-ea"/>
                          <a:cs typeface="+mn-cs"/>
                        </a:rPr>
                        <a:t>. </a:t>
                      </a:r>
                      <a:endParaRPr lang="en-US" dirty="0"/>
                    </a:p>
                  </a:txBody>
                  <a:tcPr/>
                </a:tc>
              </a:tr>
              <a:tr h="676275">
                <a:tc>
                  <a:txBody>
                    <a:bodyPr/>
                    <a:lstStyle/>
                    <a:p>
                      <a:r>
                        <a:rPr lang="en-US" dirty="0" smtClean="0"/>
                        <a:t>Infrared</a:t>
                      </a:r>
                      <a:r>
                        <a:rPr lang="en-US" baseline="0" dirty="0" smtClean="0"/>
                        <a:t> Satellite</a:t>
                      </a:r>
                      <a:endParaRPr lang="en-US" dirty="0"/>
                    </a:p>
                  </a:txBody>
                  <a:tcPr/>
                </a:tc>
                <a:tc>
                  <a:txBody>
                    <a:bodyPr/>
                    <a:lstStyle/>
                    <a:p>
                      <a:r>
                        <a:rPr kumimoji="0" lang="en-US" sz="1800" kern="1200" baseline="0" dirty="0" smtClean="0">
                          <a:solidFill>
                            <a:schemeClr val="dk1"/>
                          </a:solidFill>
                          <a:latin typeface="+mn-lt"/>
                          <a:ea typeface="+mn-ea"/>
                          <a:cs typeface="+mn-cs"/>
                        </a:rPr>
                        <a:t>Temperature sensitive. Unaffected by night.</a:t>
                      </a:r>
                      <a:endParaRPr lang="en-US" sz="1800" dirty="0"/>
                    </a:p>
                  </a:txBody>
                  <a:tcPr/>
                </a:tc>
                <a:tc>
                  <a:txBody>
                    <a:bodyPr/>
                    <a:lstStyle/>
                    <a:p>
                      <a:r>
                        <a:rPr kumimoji="0" lang="en-US" sz="1600" kern="1200" baseline="0" dirty="0" smtClean="0">
                          <a:solidFill>
                            <a:schemeClr val="dk1"/>
                          </a:solidFill>
                          <a:latin typeface="+mn-lt"/>
                          <a:ea typeface="+mn-ea"/>
                          <a:cs typeface="+mn-cs"/>
                        </a:rPr>
                        <a:t>Water/ice cloud or other poor visibility can obscure volcanic cloud.  Do not see </a:t>
                      </a:r>
                      <a:r>
                        <a:rPr kumimoji="0" lang="en-US" sz="1600" kern="1200" baseline="0" dirty="0" err="1" smtClean="0">
                          <a:solidFill>
                            <a:schemeClr val="dk1"/>
                          </a:solidFill>
                          <a:latin typeface="+mn-lt"/>
                          <a:ea typeface="+mn-ea"/>
                          <a:cs typeface="+mn-cs"/>
                        </a:rPr>
                        <a:t>albedo</a:t>
                      </a:r>
                      <a:r>
                        <a:rPr kumimoji="0" lang="en-US" sz="1600" kern="1200" baseline="0" dirty="0" smtClean="0">
                          <a:solidFill>
                            <a:schemeClr val="dk1"/>
                          </a:solidFill>
                          <a:latin typeface="+mn-lt"/>
                          <a:ea typeface="+mn-ea"/>
                          <a:cs typeface="+mn-cs"/>
                        </a:rPr>
                        <a:t> differences and observed temperature can be misleading. </a:t>
                      </a:r>
                      <a:endParaRPr lang="en-US" sz="1600" dirty="0"/>
                    </a:p>
                  </a:txBody>
                  <a:tcPr/>
                </a:tc>
              </a:tr>
              <a:tr h="676275">
                <a:tc>
                  <a:txBody>
                    <a:bodyPr/>
                    <a:lstStyle/>
                    <a:p>
                      <a:r>
                        <a:rPr lang="en-US" dirty="0" smtClean="0"/>
                        <a:t>Split-Window Infrared</a:t>
                      </a:r>
                      <a:endParaRPr lang="en-US" dirty="0"/>
                    </a:p>
                  </a:txBody>
                  <a:tcPr/>
                </a:tc>
                <a:tc>
                  <a:txBody>
                    <a:bodyPr/>
                    <a:lstStyle/>
                    <a:p>
                      <a:r>
                        <a:rPr kumimoji="0" lang="en-US" sz="1800" kern="1200" baseline="0" dirty="0" smtClean="0">
                          <a:solidFill>
                            <a:schemeClr val="dk1"/>
                          </a:solidFill>
                          <a:latin typeface="+mn-lt"/>
                          <a:ea typeface="+mn-ea"/>
                          <a:cs typeface="+mn-cs"/>
                        </a:rPr>
                        <a:t>Discriminates ash from cloud.</a:t>
                      </a:r>
                    </a:p>
                    <a:p>
                      <a:endParaRPr lang="en-US" dirty="0"/>
                    </a:p>
                  </a:txBody>
                  <a:tcPr/>
                </a:tc>
                <a:tc>
                  <a:txBody>
                    <a:bodyPr/>
                    <a:lstStyle/>
                    <a:p>
                      <a:r>
                        <a:rPr kumimoji="0" lang="en-US" sz="1600" kern="1200" baseline="0" dirty="0" smtClean="0">
                          <a:solidFill>
                            <a:schemeClr val="dk1"/>
                          </a:solidFill>
                          <a:latin typeface="+mn-lt"/>
                          <a:ea typeface="+mn-ea"/>
                          <a:cs typeface="+mn-cs"/>
                        </a:rPr>
                        <a:t>Water/ice cloud or other poor visibility can obscure volcanic cloud. False alarms from desert areas or stratospheric cloud.  Water vapor mixed with ash will ‘hide’ ash. </a:t>
                      </a:r>
                      <a:endParaRPr lang="en-US" sz="1600" dirty="0"/>
                    </a:p>
                  </a:txBody>
                  <a:tcPr/>
                </a:tc>
              </a:tr>
            </a:tbl>
          </a:graphicData>
        </a:graphic>
      </p:graphicFrame>
      <p:sp>
        <p:nvSpPr>
          <p:cNvPr id="4" name="Date Placeholder 3"/>
          <p:cNvSpPr>
            <a:spLocks noGrp="1"/>
          </p:cNvSpPr>
          <p:nvPr>
            <p:ph type="dt" sz="half" idx="10"/>
          </p:nvPr>
        </p:nvSpPr>
        <p:spPr/>
        <p:txBody>
          <a:bodyPr/>
          <a:lstStyle/>
          <a:p>
            <a:pPr>
              <a:defRPr/>
            </a:pPr>
            <a:fld id="{A815DA9C-0A41-4C4B-825B-CB5B9A0C5D1D}" type="datetime1">
              <a:rPr lang="en-US" smtClean="0"/>
              <a:pPr>
                <a:defRPr/>
              </a:pPr>
              <a:t>9/15/2008</a:t>
            </a:fld>
            <a:endParaRPr lang="en-US"/>
          </a:p>
        </p:txBody>
      </p:sp>
      <p:sp>
        <p:nvSpPr>
          <p:cNvPr id="5" name="Slide Number Placeholder 4"/>
          <p:cNvSpPr>
            <a:spLocks noGrp="1"/>
          </p:cNvSpPr>
          <p:nvPr>
            <p:ph type="sldNum" sz="quarter" idx="12"/>
          </p:nvPr>
        </p:nvSpPr>
        <p:spPr/>
        <p:txBody>
          <a:bodyPr/>
          <a:lstStyle/>
          <a:p>
            <a:pPr>
              <a:defRPr/>
            </a:pPr>
            <a:fld id="{7A37F66C-0255-411E-A444-21A7D80BA9C7}" type="slidenum">
              <a:rPr lang="en-US" smtClean="0"/>
              <a:pPr>
                <a:defRPr/>
              </a:pPr>
              <a:t>24</a:t>
            </a:fld>
            <a:endParaRPr 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533400"/>
          </a:xfrm>
        </p:spPr>
        <p:txBody>
          <a:bodyPr>
            <a:normAutofit fontScale="90000"/>
          </a:bodyPr>
          <a:lstStyle/>
          <a:p>
            <a:r>
              <a:rPr lang="en-US" sz="3200" dirty="0" smtClean="0">
                <a:solidFill>
                  <a:srgbClr val="C00000"/>
                </a:solidFill>
              </a:rPr>
              <a:t>Observational Strengths and Weaknesses</a:t>
            </a:r>
            <a:endParaRPr lang="en-US" sz="3200" dirty="0">
              <a:solidFill>
                <a:srgbClr val="C00000"/>
              </a:solidFill>
            </a:endParaRPr>
          </a:p>
        </p:txBody>
      </p:sp>
      <p:graphicFrame>
        <p:nvGraphicFramePr>
          <p:cNvPr id="6" name="Content Placeholder 5"/>
          <p:cNvGraphicFramePr>
            <a:graphicFrameLocks noGrp="1"/>
          </p:cNvGraphicFramePr>
          <p:nvPr>
            <p:ph idx="1"/>
          </p:nvPr>
        </p:nvGraphicFramePr>
        <p:xfrm>
          <a:off x="457200" y="609601"/>
          <a:ext cx="8229600" cy="5740876"/>
        </p:xfrm>
        <a:graphic>
          <a:graphicData uri="http://schemas.openxmlformats.org/drawingml/2006/table">
            <a:tbl>
              <a:tblPr firstRow="1" bandRow="1">
                <a:tableStyleId>{073A0DAA-6AF3-43AB-8588-CEC1D06C72B9}</a:tableStyleId>
              </a:tblPr>
              <a:tblGrid>
                <a:gridCol w="2743200"/>
                <a:gridCol w="2743200"/>
                <a:gridCol w="2743200"/>
              </a:tblGrid>
              <a:tr h="416042">
                <a:tc>
                  <a:txBody>
                    <a:bodyPr/>
                    <a:lstStyle/>
                    <a:p>
                      <a:r>
                        <a:rPr lang="en-US" dirty="0" smtClean="0"/>
                        <a:t>Observational Platform</a:t>
                      </a:r>
                      <a:endParaRPr lang="en-US" dirty="0"/>
                    </a:p>
                  </a:txBody>
                  <a:tcPr/>
                </a:tc>
                <a:tc>
                  <a:txBody>
                    <a:bodyPr/>
                    <a:lstStyle/>
                    <a:p>
                      <a:pPr algn="ctr"/>
                      <a:r>
                        <a:rPr lang="en-US" dirty="0" smtClean="0"/>
                        <a:t>Strength</a:t>
                      </a:r>
                      <a:endParaRPr lang="en-US" dirty="0"/>
                    </a:p>
                  </a:txBody>
                  <a:tcPr/>
                </a:tc>
                <a:tc>
                  <a:txBody>
                    <a:bodyPr/>
                    <a:lstStyle/>
                    <a:p>
                      <a:pPr algn="ctr"/>
                      <a:r>
                        <a:rPr lang="en-US" dirty="0" smtClean="0"/>
                        <a:t>Weakness</a:t>
                      </a:r>
                      <a:endParaRPr lang="en-US" dirty="0"/>
                    </a:p>
                  </a:txBody>
                  <a:tcPr/>
                </a:tc>
              </a:tr>
              <a:tr h="1744767">
                <a:tc>
                  <a:txBody>
                    <a:bodyPr/>
                    <a:lstStyle/>
                    <a:p>
                      <a:r>
                        <a:rPr lang="en-US" dirty="0" smtClean="0"/>
                        <a:t>Video Camera</a:t>
                      </a:r>
                      <a:endParaRPr lang="en-US" dirty="0"/>
                    </a:p>
                  </a:txBody>
                  <a:tcPr/>
                </a:tc>
                <a:tc>
                  <a:txBody>
                    <a:bodyPr/>
                    <a:lstStyle/>
                    <a:p>
                      <a:r>
                        <a:rPr kumimoji="0" lang="en-US" sz="1800" kern="1200" baseline="0" dirty="0" smtClean="0">
                          <a:solidFill>
                            <a:schemeClr val="dk1"/>
                          </a:solidFill>
                          <a:latin typeface="+mn-lt"/>
                          <a:ea typeface="+mn-ea"/>
                          <a:cs typeface="+mn-cs"/>
                        </a:rPr>
                        <a:t>Remote access to direct observations. 	</a:t>
                      </a:r>
                    </a:p>
                    <a:p>
                      <a:endParaRPr kumimoji="0" lang="en-US" sz="1800" kern="1200" baseline="0" dirty="0" smtClean="0">
                        <a:solidFill>
                          <a:schemeClr val="dk1"/>
                        </a:solidFill>
                        <a:latin typeface="+mn-lt"/>
                        <a:ea typeface="+mn-ea"/>
                        <a:cs typeface="+mn-cs"/>
                      </a:endParaRPr>
                    </a:p>
                    <a:p>
                      <a:pPr algn="l"/>
                      <a:endParaRPr lang="en-US" dirty="0"/>
                    </a:p>
                  </a:txBody>
                  <a:tcPr/>
                </a:tc>
                <a:tc>
                  <a:txBody>
                    <a:bodyPr/>
                    <a:lstStyle/>
                    <a:p>
                      <a:r>
                        <a:rPr kumimoji="0" lang="en-US" sz="1600" kern="1200" baseline="0" dirty="0" smtClean="0">
                          <a:solidFill>
                            <a:schemeClr val="dk1"/>
                          </a:solidFill>
                          <a:latin typeface="+mn-lt"/>
                          <a:ea typeface="+mn-ea"/>
                          <a:cs typeface="+mn-cs"/>
                        </a:rPr>
                        <a:t>Water/ice cloud or other poor visibility can obscure volcanic cloud. Requires locally developed infrastructure and reliable communications. Prone to vandalism or theft. Daytime use only.</a:t>
                      </a:r>
                      <a:endParaRPr lang="en-US" dirty="0"/>
                    </a:p>
                  </a:txBody>
                  <a:tcPr/>
                </a:tc>
              </a:tr>
              <a:tr h="1536436">
                <a:tc>
                  <a:txBody>
                    <a:bodyPr/>
                    <a:lstStyle/>
                    <a:p>
                      <a:r>
                        <a:rPr lang="en-US" dirty="0" smtClean="0"/>
                        <a:t>Thermal Infrared Camera</a:t>
                      </a:r>
                      <a:endParaRPr lang="en-US" dirty="0"/>
                    </a:p>
                  </a:txBody>
                  <a:tcPr/>
                </a:tc>
                <a:tc>
                  <a:txBody>
                    <a:bodyPr/>
                    <a:lstStyle/>
                    <a:p>
                      <a:r>
                        <a:rPr kumimoji="0" lang="en-US" sz="1800" kern="1200" baseline="0" dirty="0" smtClean="0">
                          <a:solidFill>
                            <a:schemeClr val="dk1"/>
                          </a:solidFill>
                          <a:latin typeface="+mn-lt"/>
                          <a:ea typeface="+mn-ea"/>
                          <a:cs typeface="+mn-cs"/>
                        </a:rPr>
                        <a:t>Heat/night-time measurement. 	</a:t>
                      </a:r>
                    </a:p>
                    <a:p>
                      <a:endParaRPr kumimoji="0" lang="en-US" sz="1800" kern="1200" baseline="0" dirty="0" smtClean="0">
                        <a:solidFill>
                          <a:schemeClr val="dk1"/>
                        </a:solidFill>
                        <a:latin typeface="+mn-lt"/>
                        <a:ea typeface="+mn-ea"/>
                        <a:cs typeface="+mn-cs"/>
                      </a:endParaRPr>
                    </a:p>
                    <a:p>
                      <a:endParaRPr lang="en-US" dirty="0"/>
                    </a:p>
                  </a:txBody>
                  <a:tcPr/>
                </a:tc>
                <a:tc>
                  <a:txBody>
                    <a:bodyPr/>
                    <a:lstStyle/>
                    <a:p>
                      <a:r>
                        <a:rPr kumimoji="0" lang="en-US" sz="1600" kern="1200" baseline="0" dirty="0" smtClean="0">
                          <a:solidFill>
                            <a:schemeClr val="dk1"/>
                          </a:solidFill>
                          <a:latin typeface="+mn-lt"/>
                          <a:ea typeface="+mn-ea"/>
                          <a:cs typeface="+mn-cs"/>
                        </a:rPr>
                        <a:t>Water/ice cloud or other poor visibility can obscure volcanic cloud. Expensive, requires locally developed infrastructure and reliable communications, prone to vandalism or theft. </a:t>
                      </a:r>
                      <a:endParaRPr lang="en-US" dirty="0"/>
                    </a:p>
                  </a:txBody>
                  <a:tcPr/>
                </a:tc>
              </a:tr>
              <a:tr h="1484354">
                <a:tc>
                  <a:txBody>
                    <a:bodyPr/>
                    <a:lstStyle/>
                    <a:p>
                      <a:r>
                        <a:rPr lang="en-US" dirty="0" smtClean="0"/>
                        <a:t>Direct human observation</a:t>
                      </a:r>
                      <a:endParaRPr lang="en-US" dirty="0"/>
                    </a:p>
                  </a:txBody>
                  <a:tcPr/>
                </a:tc>
                <a:tc>
                  <a:txBody>
                    <a:bodyPr/>
                    <a:lstStyle/>
                    <a:p>
                      <a:r>
                        <a:rPr kumimoji="0" lang="en-US" sz="1800" kern="1200" baseline="0" dirty="0" smtClean="0">
                          <a:solidFill>
                            <a:schemeClr val="dk1"/>
                          </a:solidFill>
                          <a:latin typeface="+mn-lt"/>
                          <a:ea typeface="+mn-ea"/>
                          <a:cs typeface="+mn-cs"/>
                        </a:rPr>
                        <a:t>Low technology, power of local/subjective interpretation. Some nighttime observations.</a:t>
                      </a:r>
                      <a:endParaRPr lang="en-US" dirty="0"/>
                    </a:p>
                  </a:txBody>
                  <a:tcPr/>
                </a:tc>
                <a:tc>
                  <a:txBody>
                    <a:bodyPr/>
                    <a:lstStyle/>
                    <a:p>
                      <a:r>
                        <a:rPr kumimoji="0" lang="en-US" sz="1800" kern="1200" baseline="0" dirty="0" smtClean="0">
                          <a:solidFill>
                            <a:schemeClr val="dk1"/>
                          </a:solidFill>
                          <a:latin typeface="+mn-lt"/>
                          <a:ea typeface="+mn-ea"/>
                          <a:cs typeface="+mn-cs"/>
                        </a:rPr>
                        <a:t>Meteorological cloud or poor visibility can obscure volcanic cloud. </a:t>
                      </a:r>
                    </a:p>
                    <a:p>
                      <a:endParaRPr kumimoji="0" lang="en-US" sz="1800" kern="1200" baseline="0" dirty="0" smtClean="0">
                        <a:solidFill>
                          <a:schemeClr val="dk1"/>
                        </a:solidFill>
                        <a:latin typeface="+mn-lt"/>
                        <a:ea typeface="+mn-ea"/>
                        <a:cs typeface="+mn-cs"/>
                      </a:endParaRPr>
                    </a:p>
                    <a:p>
                      <a:endParaRPr lang="en-US" dirty="0"/>
                    </a:p>
                  </a:txBody>
                  <a:tcPr/>
                </a:tc>
              </a:tr>
            </a:tbl>
          </a:graphicData>
        </a:graphic>
      </p:graphicFrame>
      <p:sp>
        <p:nvSpPr>
          <p:cNvPr id="4" name="Date Placeholder 3"/>
          <p:cNvSpPr>
            <a:spLocks noGrp="1"/>
          </p:cNvSpPr>
          <p:nvPr>
            <p:ph type="dt" sz="half" idx="10"/>
          </p:nvPr>
        </p:nvSpPr>
        <p:spPr/>
        <p:txBody>
          <a:bodyPr/>
          <a:lstStyle/>
          <a:p>
            <a:pPr>
              <a:defRPr/>
            </a:pPr>
            <a:fld id="{A815DA9C-0A41-4C4B-825B-CB5B9A0C5D1D}" type="datetime1">
              <a:rPr lang="en-US" smtClean="0"/>
              <a:pPr>
                <a:defRPr/>
              </a:pPr>
              <a:t>9/15/2008</a:t>
            </a:fld>
            <a:endParaRPr lang="en-US"/>
          </a:p>
        </p:txBody>
      </p:sp>
      <p:sp>
        <p:nvSpPr>
          <p:cNvPr id="5" name="Slide Number Placeholder 4"/>
          <p:cNvSpPr>
            <a:spLocks noGrp="1"/>
          </p:cNvSpPr>
          <p:nvPr>
            <p:ph type="sldNum" sz="quarter" idx="12"/>
          </p:nvPr>
        </p:nvSpPr>
        <p:spPr/>
        <p:txBody>
          <a:bodyPr/>
          <a:lstStyle/>
          <a:p>
            <a:pPr>
              <a:defRPr/>
            </a:pPr>
            <a:fld id="{7A37F66C-0255-411E-A444-21A7D80BA9C7}" type="slidenum">
              <a:rPr lang="en-US" smtClean="0"/>
              <a:pPr>
                <a:defRPr/>
              </a:pPr>
              <a:t>25</a:t>
            </a:fld>
            <a:endParaRPr lang="en-US"/>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533400"/>
          </a:xfrm>
        </p:spPr>
        <p:txBody>
          <a:bodyPr>
            <a:normAutofit fontScale="90000"/>
          </a:bodyPr>
          <a:lstStyle/>
          <a:p>
            <a:r>
              <a:rPr lang="en-US" sz="3200" dirty="0" smtClean="0">
                <a:solidFill>
                  <a:srgbClr val="C00000"/>
                </a:solidFill>
              </a:rPr>
              <a:t>Observational Strengths and Weaknesses</a:t>
            </a:r>
            <a:endParaRPr lang="en-US" sz="3200" dirty="0">
              <a:solidFill>
                <a:srgbClr val="C00000"/>
              </a:solidFill>
            </a:endParaRPr>
          </a:p>
        </p:txBody>
      </p:sp>
      <p:graphicFrame>
        <p:nvGraphicFramePr>
          <p:cNvPr id="6" name="Content Placeholder 5"/>
          <p:cNvGraphicFramePr>
            <a:graphicFrameLocks noGrp="1"/>
          </p:cNvGraphicFramePr>
          <p:nvPr>
            <p:ph idx="1"/>
          </p:nvPr>
        </p:nvGraphicFramePr>
        <p:xfrm>
          <a:off x="457200" y="609601"/>
          <a:ext cx="8229600" cy="5791200"/>
        </p:xfrm>
        <a:graphic>
          <a:graphicData uri="http://schemas.openxmlformats.org/drawingml/2006/table">
            <a:tbl>
              <a:tblPr firstRow="1" bandRow="1">
                <a:tableStyleId>{073A0DAA-6AF3-43AB-8588-CEC1D06C72B9}</a:tableStyleId>
              </a:tblPr>
              <a:tblGrid>
                <a:gridCol w="2743200"/>
                <a:gridCol w="2743200"/>
                <a:gridCol w="2743200"/>
              </a:tblGrid>
              <a:tr h="514850">
                <a:tc>
                  <a:txBody>
                    <a:bodyPr/>
                    <a:lstStyle/>
                    <a:p>
                      <a:r>
                        <a:rPr lang="en-US" dirty="0" smtClean="0"/>
                        <a:t>Observational Platform</a:t>
                      </a:r>
                      <a:endParaRPr lang="en-US" dirty="0"/>
                    </a:p>
                  </a:txBody>
                  <a:tcPr/>
                </a:tc>
                <a:tc>
                  <a:txBody>
                    <a:bodyPr/>
                    <a:lstStyle/>
                    <a:p>
                      <a:pPr algn="ctr"/>
                      <a:r>
                        <a:rPr lang="en-US" dirty="0" smtClean="0"/>
                        <a:t>Strength</a:t>
                      </a:r>
                      <a:endParaRPr lang="en-US" dirty="0"/>
                    </a:p>
                  </a:txBody>
                  <a:tcPr/>
                </a:tc>
                <a:tc>
                  <a:txBody>
                    <a:bodyPr/>
                    <a:lstStyle/>
                    <a:p>
                      <a:pPr algn="ctr"/>
                      <a:r>
                        <a:rPr lang="en-US" dirty="0" smtClean="0"/>
                        <a:t>Weakness</a:t>
                      </a:r>
                      <a:endParaRPr lang="en-US" dirty="0"/>
                    </a:p>
                  </a:txBody>
                  <a:tcPr/>
                </a:tc>
              </a:tr>
              <a:tr h="3168377">
                <a:tc>
                  <a:txBody>
                    <a:bodyPr/>
                    <a:lstStyle/>
                    <a:p>
                      <a:r>
                        <a:rPr lang="en-US" dirty="0" smtClean="0"/>
                        <a:t>Aircraft Pilot Reports</a:t>
                      </a:r>
                      <a:endParaRPr lang="en-US" dirty="0"/>
                    </a:p>
                  </a:txBody>
                  <a:tcPr/>
                </a:tc>
                <a:tc>
                  <a:txBody>
                    <a:bodyPr/>
                    <a:lstStyle/>
                    <a:p>
                      <a:r>
                        <a:rPr kumimoji="0" lang="en-US" sz="1800" kern="1200" baseline="0" dirty="0" smtClean="0">
                          <a:solidFill>
                            <a:schemeClr val="dk1"/>
                          </a:solidFill>
                          <a:latin typeface="+mn-lt"/>
                          <a:ea typeface="+mn-ea"/>
                          <a:cs typeface="+mn-cs"/>
                        </a:rPr>
                        <a:t>Airborne perspective. Great viewing distance and aspect. Can also use cameras. Limited nighttime use.	</a:t>
                      </a:r>
                    </a:p>
                    <a:p>
                      <a:endParaRPr kumimoji="0" lang="en-US" sz="1800" kern="1200" baseline="0" dirty="0" smtClean="0">
                        <a:solidFill>
                          <a:schemeClr val="dk1"/>
                        </a:solidFill>
                        <a:latin typeface="+mn-lt"/>
                        <a:ea typeface="+mn-ea"/>
                        <a:cs typeface="+mn-cs"/>
                      </a:endParaRPr>
                    </a:p>
                    <a:p>
                      <a:r>
                        <a:rPr kumimoji="0" lang="en-US" sz="1800" kern="1200" baseline="0" dirty="0" smtClean="0">
                          <a:solidFill>
                            <a:schemeClr val="dk1"/>
                          </a:solidFill>
                          <a:latin typeface="+mn-lt"/>
                          <a:ea typeface="+mn-ea"/>
                          <a:cs typeface="+mn-cs"/>
                        </a:rPr>
                        <a:t>	</a:t>
                      </a:r>
                    </a:p>
                    <a:p>
                      <a:endParaRPr kumimoji="0" lang="en-US" sz="1800" kern="1200" baseline="0" dirty="0" smtClean="0">
                        <a:solidFill>
                          <a:schemeClr val="dk1"/>
                        </a:solidFill>
                        <a:latin typeface="+mn-lt"/>
                        <a:ea typeface="+mn-ea"/>
                        <a:cs typeface="+mn-cs"/>
                      </a:endParaRPr>
                    </a:p>
                    <a:p>
                      <a:pPr algn="l"/>
                      <a:endParaRPr lang="en-US" dirty="0"/>
                    </a:p>
                  </a:txBody>
                  <a:tcPr/>
                </a:tc>
                <a:tc>
                  <a:txBody>
                    <a:bodyPr/>
                    <a:lstStyle/>
                    <a:p>
                      <a:r>
                        <a:rPr kumimoji="0" lang="en-US" sz="1600" kern="1200" baseline="0" dirty="0" smtClean="0">
                          <a:solidFill>
                            <a:schemeClr val="dk1"/>
                          </a:solidFill>
                          <a:latin typeface="+mn-lt"/>
                          <a:ea typeface="+mn-ea"/>
                          <a:cs typeface="+mn-cs"/>
                        </a:rPr>
                        <a:t>Water/ice cloud or other poor visibility can obscure volcanic cloud. Requires some local infrastructure and reliable communications. Limited nighttime use. Pilot weather radar is not sensitive to volcanic ash. </a:t>
                      </a:r>
                      <a:endParaRPr lang="en-US" sz="1600" dirty="0"/>
                    </a:p>
                  </a:txBody>
                  <a:tcPr/>
                </a:tc>
              </a:tr>
              <a:tr h="2107973">
                <a:tc>
                  <a:txBody>
                    <a:bodyPr/>
                    <a:lstStyle/>
                    <a:p>
                      <a:r>
                        <a:rPr kumimoji="0" lang="en-US" sz="1800" kern="1200" baseline="0" dirty="0" smtClean="0">
                          <a:solidFill>
                            <a:schemeClr val="dk1"/>
                          </a:solidFill>
                          <a:latin typeface="+mn-lt"/>
                          <a:ea typeface="+mn-ea"/>
                          <a:cs typeface="+mn-cs"/>
                        </a:rPr>
                        <a:t>Ground Based Weather Radar 	</a:t>
                      </a:r>
                    </a:p>
                    <a:p>
                      <a:endParaRPr kumimoji="0" lang="en-US" sz="1800" kern="1200" baseline="0" dirty="0" smtClean="0">
                        <a:solidFill>
                          <a:schemeClr val="dk1"/>
                        </a:solidFill>
                        <a:latin typeface="+mn-lt"/>
                        <a:ea typeface="+mn-ea"/>
                        <a:cs typeface="+mn-cs"/>
                      </a:endParaRPr>
                    </a:p>
                  </a:txBody>
                  <a:tcPr/>
                </a:tc>
                <a:tc>
                  <a:txBody>
                    <a:bodyPr/>
                    <a:lstStyle/>
                    <a:p>
                      <a:r>
                        <a:rPr kumimoji="0" lang="en-US" sz="1800" kern="1200" baseline="0" dirty="0" smtClean="0">
                          <a:solidFill>
                            <a:schemeClr val="dk1"/>
                          </a:solidFill>
                          <a:latin typeface="+mn-lt"/>
                          <a:ea typeface="+mn-ea"/>
                          <a:cs typeface="+mn-cs"/>
                        </a:rPr>
                        <a:t>Can measure height and position of larger particles in ash cloud. 	</a:t>
                      </a:r>
                    </a:p>
                    <a:p>
                      <a:endParaRPr kumimoji="0" lang="en-US" sz="1800" kern="1200" baseline="0" dirty="0" smtClean="0">
                        <a:solidFill>
                          <a:schemeClr val="dk1"/>
                        </a:solidFill>
                        <a:latin typeface="+mn-lt"/>
                        <a:ea typeface="+mn-ea"/>
                        <a:cs typeface="+mn-cs"/>
                      </a:endParaRPr>
                    </a:p>
                    <a:p>
                      <a:endParaRPr kumimoji="0" lang="en-US" sz="1800" kern="1200" baseline="0" dirty="0" smtClean="0">
                        <a:solidFill>
                          <a:schemeClr val="dk1"/>
                        </a:solidFill>
                        <a:latin typeface="+mn-lt"/>
                        <a:ea typeface="+mn-ea"/>
                        <a:cs typeface="+mn-cs"/>
                      </a:endParaRPr>
                    </a:p>
                    <a:p>
                      <a:endParaRPr lang="en-US" dirty="0"/>
                    </a:p>
                  </a:txBody>
                  <a:tcPr/>
                </a:tc>
                <a:tc>
                  <a:txBody>
                    <a:bodyPr/>
                    <a:lstStyle/>
                    <a:p>
                      <a:r>
                        <a:rPr kumimoji="0" lang="en-US" sz="1600" kern="1200" baseline="0" dirty="0" smtClean="0">
                          <a:solidFill>
                            <a:schemeClr val="dk1"/>
                          </a:solidFill>
                          <a:latin typeface="+mn-lt"/>
                          <a:ea typeface="+mn-ea"/>
                          <a:cs typeface="+mn-cs"/>
                        </a:rPr>
                        <a:t>Expensive ground stations and limited range. May not detect smaller particles. Obscured by heavy rain. Requires advanced local infrastructure/ communications and must be well staffed.</a:t>
                      </a:r>
                      <a:endParaRPr lang="en-US" dirty="0"/>
                    </a:p>
                  </a:txBody>
                  <a:tcPr/>
                </a:tc>
              </a:tr>
            </a:tbl>
          </a:graphicData>
        </a:graphic>
      </p:graphicFrame>
      <p:sp>
        <p:nvSpPr>
          <p:cNvPr id="4" name="Date Placeholder 3"/>
          <p:cNvSpPr>
            <a:spLocks noGrp="1"/>
          </p:cNvSpPr>
          <p:nvPr>
            <p:ph type="dt" sz="half" idx="10"/>
          </p:nvPr>
        </p:nvSpPr>
        <p:spPr/>
        <p:txBody>
          <a:bodyPr/>
          <a:lstStyle/>
          <a:p>
            <a:pPr>
              <a:defRPr/>
            </a:pPr>
            <a:fld id="{A815DA9C-0A41-4C4B-825B-CB5B9A0C5D1D}" type="datetime1">
              <a:rPr lang="en-US" smtClean="0"/>
              <a:pPr>
                <a:defRPr/>
              </a:pPr>
              <a:t>9/15/2008</a:t>
            </a:fld>
            <a:endParaRPr lang="en-US"/>
          </a:p>
        </p:txBody>
      </p:sp>
      <p:sp>
        <p:nvSpPr>
          <p:cNvPr id="5" name="Slide Number Placeholder 4"/>
          <p:cNvSpPr>
            <a:spLocks noGrp="1"/>
          </p:cNvSpPr>
          <p:nvPr>
            <p:ph type="sldNum" sz="quarter" idx="12"/>
          </p:nvPr>
        </p:nvSpPr>
        <p:spPr/>
        <p:txBody>
          <a:bodyPr/>
          <a:lstStyle/>
          <a:p>
            <a:pPr>
              <a:defRPr/>
            </a:pPr>
            <a:fld id="{7A37F66C-0255-411E-A444-21A7D80BA9C7}" type="slidenum">
              <a:rPr lang="en-US" smtClean="0"/>
              <a:pPr>
                <a:defRPr/>
              </a:pPr>
              <a:t>26</a:t>
            </a:fld>
            <a:endParaRPr 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0000" r="-29000" b="-30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267200" y="0"/>
            <a:ext cx="3657600" cy="1143000"/>
          </a:xfrm>
        </p:spPr>
        <p:txBody>
          <a:bodyPr>
            <a:noAutofit/>
          </a:bodyPr>
          <a:lstStyle/>
          <a:p>
            <a:r>
              <a:rPr lang="en-US" sz="3200" dirty="0" smtClean="0"/>
              <a:t>Goals of Using Satellite Data</a:t>
            </a:r>
            <a:endParaRPr lang="en-US" sz="3200" dirty="0"/>
          </a:p>
        </p:txBody>
      </p:sp>
      <p:sp>
        <p:nvSpPr>
          <p:cNvPr id="3" name="Content Placeholder 2"/>
          <p:cNvSpPr>
            <a:spLocks noGrp="1"/>
          </p:cNvSpPr>
          <p:nvPr>
            <p:ph sz="half" idx="1"/>
          </p:nvPr>
        </p:nvSpPr>
        <p:spPr>
          <a:xfrm>
            <a:off x="5105400" y="1143000"/>
            <a:ext cx="4038600" cy="5715000"/>
          </a:xfrm>
        </p:spPr>
        <p:txBody>
          <a:bodyPr/>
          <a:lstStyle/>
          <a:p>
            <a:r>
              <a:rPr lang="en-US" sz="2400" dirty="0" smtClean="0">
                <a:solidFill>
                  <a:srgbClr val="FF0000"/>
                </a:solidFill>
              </a:rPr>
              <a:t>Producing temporal and spatial distribution of ash and gases produced a volcanic eruption</a:t>
            </a:r>
          </a:p>
          <a:p>
            <a:r>
              <a:rPr lang="en-US" sz="2400" dirty="0" smtClean="0">
                <a:solidFill>
                  <a:srgbClr val="FF0000"/>
                </a:solidFill>
              </a:rPr>
              <a:t>Contributing to a “baseline” data set for quantifying future changes in a give volcano</a:t>
            </a:r>
          </a:p>
          <a:p>
            <a:r>
              <a:rPr lang="en-US" sz="2400" dirty="0" smtClean="0">
                <a:solidFill>
                  <a:srgbClr val="FF0000"/>
                </a:solidFill>
              </a:rPr>
              <a:t>Contributing to a “model” data set that can produce future movement of ash or gases</a:t>
            </a:r>
          </a:p>
          <a:p>
            <a:endParaRPr lang="en-US" dirty="0"/>
          </a:p>
        </p:txBody>
      </p:sp>
      <p:sp>
        <p:nvSpPr>
          <p:cNvPr id="6" name="Content Placeholder 5"/>
          <p:cNvSpPr>
            <a:spLocks noGrp="1"/>
          </p:cNvSpPr>
          <p:nvPr>
            <p:ph sz="half" idx="2"/>
          </p:nvPr>
        </p:nvSpPr>
        <p:spPr>
          <a:xfrm>
            <a:off x="0" y="152400"/>
            <a:ext cx="4038600" cy="4495800"/>
          </a:xfrm>
        </p:spPr>
        <p:txBody>
          <a:bodyPr/>
          <a:lstStyle/>
          <a:p>
            <a:r>
              <a:rPr lang="en-US" sz="2400" dirty="0" smtClean="0">
                <a:solidFill>
                  <a:srgbClr val="FF0000"/>
                </a:solidFill>
              </a:rPr>
              <a:t>Quick and efficient detection of an eruption (ash) plume</a:t>
            </a:r>
          </a:p>
          <a:p>
            <a:r>
              <a:rPr lang="en-US" sz="2400" dirty="0" smtClean="0">
                <a:solidFill>
                  <a:srgbClr val="FF0000"/>
                </a:solidFill>
              </a:rPr>
              <a:t>Monitoring of the thermal energy emitted from the volcano</a:t>
            </a:r>
          </a:p>
          <a:p>
            <a:r>
              <a:rPr lang="en-US" sz="2400" dirty="0" smtClean="0">
                <a:solidFill>
                  <a:srgbClr val="FF0000"/>
                </a:solidFill>
              </a:rPr>
              <a:t>Mapping of the surface deformation of a volcano, including topography and topographic change</a:t>
            </a:r>
          </a:p>
          <a:p>
            <a:endParaRPr lang="en-US" dirty="0"/>
          </a:p>
        </p:txBody>
      </p:sp>
      <p:sp>
        <p:nvSpPr>
          <p:cNvPr id="4" name="Date Placeholder 3"/>
          <p:cNvSpPr>
            <a:spLocks noGrp="1"/>
          </p:cNvSpPr>
          <p:nvPr>
            <p:ph type="dt" sz="half" idx="10"/>
          </p:nvPr>
        </p:nvSpPr>
        <p:spPr/>
        <p:txBody>
          <a:bodyPr/>
          <a:lstStyle/>
          <a:p>
            <a:pPr>
              <a:defRPr/>
            </a:pPr>
            <a:fld id="{A815DA9C-0A41-4C4B-825B-CB5B9A0C5D1D}" type="datetime1">
              <a:rPr lang="en-US" smtClean="0"/>
              <a:pPr>
                <a:defRPr/>
              </a:pPr>
              <a:t>9/15/2008</a:t>
            </a:fld>
            <a:endParaRPr lang="en-US"/>
          </a:p>
        </p:txBody>
      </p:sp>
      <p:sp>
        <p:nvSpPr>
          <p:cNvPr id="5" name="Slide Number Placeholder 4"/>
          <p:cNvSpPr>
            <a:spLocks noGrp="1"/>
          </p:cNvSpPr>
          <p:nvPr>
            <p:ph type="sldNum" sz="quarter" idx="12"/>
          </p:nvPr>
        </p:nvSpPr>
        <p:spPr/>
        <p:txBody>
          <a:bodyPr/>
          <a:lstStyle/>
          <a:p>
            <a:pPr>
              <a:defRPr/>
            </a:pPr>
            <a:fld id="{7A37F66C-0255-411E-A444-21A7D80BA9C7}" type="slidenum">
              <a:rPr lang="en-US" smtClean="0"/>
              <a:pPr>
                <a:defRPr/>
              </a:pPr>
              <a:t>27</a:t>
            </a:fld>
            <a:endParaRPr lang="en-US"/>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C00000"/>
                </a:solidFill>
              </a:rPr>
              <a:t>Satellite Products Used:</a:t>
            </a:r>
            <a:endParaRPr lang="en-US" dirty="0">
              <a:solidFill>
                <a:srgbClr val="C00000"/>
              </a:solidFill>
            </a:endParaRPr>
          </a:p>
        </p:txBody>
      </p:sp>
      <p:sp>
        <p:nvSpPr>
          <p:cNvPr id="7" name="Content Placeholder 6"/>
          <p:cNvSpPr>
            <a:spLocks noGrp="1"/>
          </p:cNvSpPr>
          <p:nvPr>
            <p:ph idx="1"/>
          </p:nvPr>
        </p:nvSpPr>
        <p:spPr/>
        <p:txBody>
          <a:bodyPr/>
          <a:lstStyle/>
          <a:p>
            <a:r>
              <a:rPr lang="en-US" dirty="0" smtClean="0">
                <a:solidFill>
                  <a:schemeClr val="bg1"/>
                </a:solidFill>
              </a:rPr>
              <a:t>NOAA’s GOES and POES (NPOESS in the future) Satellites; Japan’s MTSAT series; Europe’s </a:t>
            </a:r>
            <a:r>
              <a:rPr lang="en-US" dirty="0" err="1" smtClean="0">
                <a:solidFill>
                  <a:schemeClr val="bg1"/>
                </a:solidFill>
              </a:rPr>
              <a:t>Meteosat</a:t>
            </a:r>
            <a:r>
              <a:rPr lang="en-US" dirty="0" smtClean="0">
                <a:solidFill>
                  <a:schemeClr val="bg1"/>
                </a:solidFill>
              </a:rPr>
              <a:t>  series.</a:t>
            </a:r>
          </a:p>
          <a:p>
            <a:pPr lvl="1"/>
            <a:r>
              <a:rPr lang="en-US" dirty="0" smtClean="0">
                <a:solidFill>
                  <a:schemeClr val="bg1"/>
                </a:solidFill>
              </a:rPr>
              <a:t>Visible, Shortwave IR, </a:t>
            </a:r>
            <a:r>
              <a:rPr lang="en-US" dirty="0" err="1" smtClean="0">
                <a:solidFill>
                  <a:schemeClr val="bg1"/>
                </a:solidFill>
              </a:rPr>
              <a:t>Longwave</a:t>
            </a:r>
            <a:r>
              <a:rPr lang="en-US" dirty="0" smtClean="0">
                <a:solidFill>
                  <a:schemeClr val="bg1"/>
                </a:solidFill>
              </a:rPr>
              <a:t> IR and Differencing Products.</a:t>
            </a:r>
          </a:p>
          <a:p>
            <a:pPr lvl="1"/>
            <a:r>
              <a:rPr lang="en-US" dirty="0" smtClean="0">
                <a:solidFill>
                  <a:schemeClr val="bg1"/>
                </a:solidFill>
              </a:rPr>
              <a:t> GOES and POES CIRA Products, including:</a:t>
            </a:r>
          </a:p>
          <a:p>
            <a:pPr lvl="2"/>
            <a:r>
              <a:rPr lang="en-US" dirty="0" smtClean="0">
                <a:solidFill>
                  <a:schemeClr val="bg1"/>
                </a:solidFill>
              </a:rPr>
              <a:t>Tropical RAMSDIS online</a:t>
            </a:r>
          </a:p>
          <a:p>
            <a:pPr lvl="2"/>
            <a:r>
              <a:rPr lang="en-US" dirty="0" smtClean="0">
                <a:solidFill>
                  <a:schemeClr val="bg1"/>
                </a:solidFill>
              </a:rPr>
              <a:t>RMTC Real-time Satellite Imagery</a:t>
            </a:r>
          </a:p>
          <a:p>
            <a:pPr lvl="2"/>
            <a:r>
              <a:rPr lang="en-US" dirty="0" smtClean="0">
                <a:solidFill>
                  <a:schemeClr val="bg1"/>
                </a:solidFill>
              </a:rPr>
              <a:t>Many experimental GOES and POES products @: (</a:t>
            </a:r>
            <a:r>
              <a:rPr lang="en-US" dirty="0" smtClean="0">
                <a:solidFill>
                  <a:schemeClr val="bg1"/>
                </a:solidFill>
                <a:hlinkClick r:id="rId2"/>
              </a:rPr>
              <a:t>http://www.cira.colostate.edu/cira/RAMM/Rmsdsol/ROLEX.html</a:t>
            </a:r>
            <a:r>
              <a:rPr lang="en-US" dirty="0" smtClean="0">
                <a:solidFill>
                  <a:schemeClr val="bg1"/>
                </a:solidFill>
              </a:rPr>
              <a:t>)</a:t>
            </a:r>
          </a:p>
          <a:p>
            <a:pPr lvl="1">
              <a:buNone/>
            </a:pPr>
            <a:endParaRPr lang="en-US" dirty="0" smtClean="0">
              <a:solidFill>
                <a:schemeClr val="bg1"/>
              </a:solidFill>
            </a:endParaRPr>
          </a:p>
        </p:txBody>
      </p:sp>
      <p:sp>
        <p:nvSpPr>
          <p:cNvPr id="5" name="Date Placeholder 4"/>
          <p:cNvSpPr>
            <a:spLocks noGrp="1"/>
          </p:cNvSpPr>
          <p:nvPr>
            <p:ph type="dt" sz="half" idx="10"/>
          </p:nvPr>
        </p:nvSpPr>
        <p:spPr/>
        <p:txBody>
          <a:bodyPr/>
          <a:lstStyle/>
          <a:p>
            <a:pPr>
              <a:defRPr/>
            </a:pPr>
            <a:fld id="{C0D8C9CC-5FA0-489E-8BA1-08ACA3265342}" type="datetime1">
              <a:rPr lang="en-US" smtClean="0"/>
              <a:pPr>
                <a:defRPr/>
              </a:pPr>
              <a:t>9/15/2008</a:t>
            </a:fld>
            <a:endParaRPr lang="en-US"/>
          </a:p>
        </p:txBody>
      </p:sp>
      <p:sp>
        <p:nvSpPr>
          <p:cNvPr id="6" name="Slide Number Placeholder 5"/>
          <p:cNvSpPr>
            <a:spLocks noGrp="1"/>
          </p:cNvSpPr>
          <p:nvPr>
            <p:ph type="sldNum" sz="quarter" idx="12"/>
          </p:nvPr>
        </p:nvSpPr>
        <p:spPr/>
        <p:txBody>
          <a:bodyPr/>
          <a:lstStyle/>
          <a:p>
            <a:pPr>
              <a:defRPr/>
            </a:pPr>
            <a:fld id="{FF8252B2-5281-465D-B72D-2C70128EF652}" type="slidenum">
              <a:rPr lang="en-US" smtClean="0"/>
              <a:pPr>
                <a:defRPr/>
              </a:pPr>
              <a:t>28</a:t>
            </a:fld>
            <a:endParaRPr lang="en-US"/>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C00000"/>
                </a:solidFill>
              </a:rPr>
              <a:t>Satellite Products Used…:</a:t>
            </a:r>
            <a:endParaRPr lang="en-US" dirty="0">
              <a:solidFill>
                <a:srgbClr val="C00000"/>
              </a:solidFill>
            </a:endParaRPr>
          </a:p>
        </p:txBody>
      </p:sp>
      <p:sp>
        <p:nvSpPr>
          <p:cNvPr id="3" name="Content Placeholder 2"/>
          <p:cNvSpPr>
            <a:spLocks noGrp="1"/>
          </p:cNvSpPr>
          <p:nvPr>
            <p:ph idx="1"/>
          </p:nvPr>
        </p:nvSpPr>
        <p:spPr>
          <a:xfrm>
            <a:off x="457200" y="1981200"/>
            <a:ext cx="8229600" cy="3886200"/>
          </a:xfrm>
        </p:spPr>
        <p:txBody>
          <a:bodyPr/>
          <a:lstStyle/>
          <a:p>
            <a:r>
              <a:rPr lang="en-US" dirty="0" smtClean="0">
                <a:solidFill>
                  <a:schemeClr val="bg1"/>
                </a:solidFill>
              </a:rPr>
              <a:t>GOES and POES  Principal Component Images (PCI)</a:t>
            </a:r>
          </a:p>
          <a:p>
            <a:r>
              <a:rPr lang="en-US" dirty="0" smtClean="0">
                <a:solidFill>
                  <a:schemeClr val="bg1"/>
                </a:solidFill>
              </a:rPr>
              <a:t>GOES and POES Gary </a:t>
            </a:r>
            <a:r>
              <a:rPr lang="en-US" dirty="0" err="1" smtClean="0">
                <a:solidFill>
                  <a:schemeClr val="bg1"/>
                </a:solidFill>
              </a:rPr>
              <a:t>Ellrod</a:t>
            </a:r>
            <a:r>
              <a:rPr lang="en-US" dirty="0" smtClean="0">
                <a:solidFill>
                  <a:schemeClr val="bg1"/>
                </a:solidFill>
              </a:rPr>
              <a:t> Derived Products</a:t>
            </a:r>
          </a:p>
          <a:p>
            <a:r>
              <a:rPr lang="en-US" dirty="0" smtClean="0">
                <a:solidFill>
                  <a:schemeClr val="bg1"/>
                </a:solidFill>
              </a:rPr>
              <a:t>Aura-OMI  (Ozone Monitoring Instrument) </a:t>
            </a:r>
          </a:p>
          <a:p>
            <a:pPr lvl="1"/>
            <a:r>
              <a:rPr lang="en-US" dirty="0" smtClean="0">
                <a:solidFill>
                  <a:schemeClr val="bg1"/>
                </a:solidFill>
              </a:rPr>
              <a:t>OMI Instruments can distinguish between aerosol types, such as smoke, dust, and sulfates ( excellent for detecting and following SO</a:t>
            </a:r>
            <a:r>
              <a:rPr lang="en-US" sz="1800" dirty="0" smtClean="0">
                <a:solidFill>
                  <a:schemeClr val="bg1"/>
                </a:solidFill>
              </a:rPr>
              <a:t>2</a:t>
            </a:r>
            <a:r>
              <a:rPr lang="en-US" dirty="0" smtClean="0">
                <a:solidFill>
                  <a:schemeClr val="bg1"/>
                </a:solidFill>
              </a:rPr>
              <a:t> plumes).</a:t>
            </a:r>
            <a:endParaRPr lang="en-US" dirty="0">
              <a:solidFill>
                <a:schemeClr val="bg1"/>
              </a:solidFill>
            </a:endParaRPr>
          </a:p>
        </p:txBody>
      </p:sp>
      <p:sp>
        <p:nvSpPr>
          <p:cNvPr id="4" name="Date Placeholder 3"/>
          <p:cNvSpPr>
            <a:spLocks noGrp="1"/>
          </p:cNvSpPr>
          <p:nvPr>
            <p:ph type="dt" sz="half" idx="10"/>
          </p:nvPr>
        </p:nvSpPr>
        <p:spPr/>
        <p:txBody>
          <a:bodyPr/>
          <a:lstStyle/>
          <a:p>
            <a:pPr>
              <a:defRPr/>
            </a:pPr>
            <a:fld id="{A815DA9C-0A41-4C4B-825B-CB5B9A0C5D1D}" type="datetime1">
              <a:rPr lang="en-US" smtClean="0"/>
              <a:pPr>
                <a:defRPr/>
              </a:pPr>
              <a:t>9/15/2008</a:t>
            </a:fld>
            <a:endParaRPr lang="en-US"/>
          </a:p>
        </p:txBody>
      </p:sp>
      <p:sp>
        <p:nvSpPr>
          <p:cNvPr id="5" name="Slide Number Placeholder 4"/>
          <p:cNvSpPr>
            <a:spLocks noGrp="1"/>
          </p:cNvSpPr>
          <p:nvPr>
            <p:ph type="sldNum" sz="quarter" idx="12"/>
          </p:nvPr>
        </p:nvSpPr>
        <p:spPr/>
        <p:txBody>
          <a:bodyPr/>
          <a:lstStyle/>
          <a:p>
            <a:pPr>
              <a:defRPr/>
            </a:pPr>
            <a:fld id="{7A37F66C-0255-411E-A444-21A7D80BA9C7}" type="slidenum">
              <a:rPr lang="en-US" smtClean="0"/>
              <a:pPr>
                <a:defRPr/>
              </a:pPr>
              <a:t>29</a:t>
            </a:fld>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C00000"/>
                </a:solidFill>
              </a:rPr>
              <a:t>The Dangers</a:t>
            </a:r>
            <a:endParaRPr lang="en-US" dirty="0">
              <a:solidFill>
                <a:srgbClr val="C00000"/>
              </a:solidFill>
            </a:endParaRPr>
          </a:p>
        </p:txBody>
      </p:sp>
      <p:sp>
        <p:nvSpPr>
          <p:cNvPr id="4" name="Date Placeholder 3"/>
          <p:cNvSpPr>
            <a:spLocks noGrp="1"/>
          </p:cNvSpPr>
          <p:nvPr>
            <p:ph type="dt" sz="half" idx="10"/>
          </p:nvPr>
        </p:nvSpPr>
        <p:spPr/>
        <p:txBody>
          <a:bodyPr/>
          <a:lstStyle/>
          <a:p>
            <a:pPr>
              <a:defRPr/>
            </a:pPr>
            <a:fld id="{A815DA9C-0A41-4C4B-825B-CB5B9A0C5D1D}" type="datetime1">
              <a:rPr lang="en-US" smtClean="0"/>
              <a:pPr>
                <a:defRPr/>
              </a:pPr>
              <a:t>9/15/2008</a:t>
            </a:fld>
            <a:endParaRPr lang="en-US"/>
          </a:p>
        </p:txBody>
      </p:sp>
      <p:sp>
        <p:nvSpPr>
          <p:cNvPr id="5" name="Slide Number Placeholder 4"/>
          <p:cNvSpPr>
            <a:spLocks noGrp="1"/>
          </p:cNvSpPr>
          <p:nvPr>
            <p:ph type="sldNum" sz="quarter" idx="12"/>
          </p:nvPr>
        </p:nvSpPr>
        <p:spPr/>
        <p:txBody>
          <a:bodyPr/>
          <a:lstStyle/>
          <a:p>
            <a:pPr>
              <a:defRPr/>
            </a:pPr>
            <a:fld id="{7A37F66C-0255-411E-A444-21A7D80BA9C7}" type="slidenum">
              <a:rPr lang="en-US" smtClean="0"/>
              <a:pPr>
                <a:defRPr/>
              </a:pPr>
              <a:t>3</a:t>
            </a:fld>
            <a:endParaRPr lang="en-US"/>
          </a:p>
        </p:txBody>
      </p:sp>
      <p:pic>
        <p:nvPicPr>
          <p:cNvPr id="10" name="Content Placeholder 9" descr="WhereVolHaz.jpg"/>
          <p:cNvPicPr>
            <a:picLocks noGrp="1" noChangeAspect="1"/>
          </p:cNvPicPr>
          <p:nvPr>
            <p:ph idx="1"/>
          </p:nvPr>
        </p:nvPicPr>
        <p:blipFill>
          <a:blip r:embed="rId3"/>
          <a:stretch>
            <a:fillRect/>
          </a:stretch>
        </p:blipFill>
        <p:spPr>
          <a:xfrm>
            <a:off x="1295400" y="1295400"/>
            <a:ext cx="6477000" cy="5013325"/>
          </a:xfrm>
        </p:spPr>
      </p:pic>
      <p:sp>
        <p:nvSpPr>
          <p:cNvPr id="11" name="TextBox 10"/>
          <p:cNvSpPr txBox="1"/>
          <p:nvPr/>
        </p:nvSpPr>
        <p:spPr>
          <a:xfrm>
            <a:off x="1295400" y="6477000"/>
            <a:ext cx="4953000" cy="261610"/>
          </a:xfrm>
          <a:prstGeom prst="rect">
            <a:avLst/>
          </a:prstGeom>
          <a:noFill/>
        </p:spPr>
        <p:txBody>
          <a:bodyPr wrap="square" rtlCol="0">
            <a:spAutoFit/>
          </a:bodyPr>
          <a:lstStyle/>
          <a:p>
            <a:r>
              <a:rPr lang="en-US" sz="1100" dirty="0" err="1" smtClean="0"/>
              <a:t>Coutesy</a:t>
            </a:r>
            <a:r>
              <a:rPr lang="en-US" sz="1100" dirty="0" smtClean="0"/>
              <a:t> USGS – Volcano Hazards Program</a:t>
            </a:r>
            <a:endParaRPr lang="en-US" sz="1100" dirty="0"/>
          </a:p>
        </p:txBody>
      </p:sp>
      <p:sp>
        <p:nvSpPr>
          <p:cNvPr id="7" name="TextBox 6"/>
          <p:cNvSpPr txBox="1"/>
          <p:nvPr/>
        </p:nvSpPr>
        <p:spPr>
          <a:xfrm>
            <a:off x="4114800" y="1600200"/>
            <a:ext cx="606256" cy="461665"/>
          </a:xfrm>
          <a:prstGeom prst="rect">
            <a:avLst/>
          </a:prstGeom>
          <a:noFill/>
        </p:spPr>
        <p:txBody>
          <a:bodyPr wrap="none" rtlCol="0">
            <a:spAutoFit/>
          </a:bodyPr>
          <a:lstStyle/>
          <a:p>
            <a:r>
              <a:rPr lang="en-US" dirty="0" smtClean="0">
                <a:solidFill>
                  <a:schemeClr val="bg1"/>
                </a:solidFill>
                <a:latin typeface="Balloonist" pitchFamily="2" charset="0"/>
              </a:rPr>
              <a:t>Ash</a:t>
            </a:r>
            <a:endParaRPr lang="en-US" dirty="0">
              <a:solidFill>
                <a:schemeClr val="bg1"/>
              </a:solidFill>
              <a:latin typeface="Balloonist" pitchFamily="2"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1295400"/>
            <a:ext cx="8229600" cy="1143000"/>
          </a:xfrm>
        </p:spPr>
        <p:txBody>
          <a:bodyPr/>
          <a:lstStyle/>
          <a:p>
            <a:r>
              <a:rPr lang="en-US" dirty="0" smtClean="0">
                <a:solidFill>
                  <a:srgbClr val="C00000"/>
                </a:solidFill>
              </a:rPr>
              <a:t>Observational Examples</a:t>
            </a:r>
            <a:endParaRPr lang="en-US" dirty="0">
              <a:solidFill>
                <a:srgbClr val="C00000"/>
              </a:solidFill>
            </a:endParaRPr>
          </a:p>
        </p:txBody>
      </p:sp>
      <p:sp>
        <p:nvSpPr>
          <p:cNvPr id="4" name="Date Placeholder 3"/>
          <p:cNvSpPr>
            <a:spLocks noGrp="1"/>
          </p:cNvSpPr>
          <p:nvPr>
            <p:ph type="dt" sz="half" idx="10"/>
          </p:nvPr>
        </p:nvSpPr>
        <p:spPr/>
        <p:txBody>
          <a:bodyPr/>
          <a:lstStyle/>
          <a:p>
            <a:pPr>
              <a:defRPr/>
            </a:pPr>
            <a:fld id="{A815DA9C-0A41-4C4B-825B-CB5B9A0C5D1D}" type="datetime1">
              <a:rPr lang="en-US" smtClean="0"/>
              <a:pPr>
                <a:defRPr/>
              </a:pPr>
              <a:t>9/15/2008</a:t>
            </a:fld>
            <a:endParaRPr lang="en-US"/>
          </a:p>
        </p:txBody>
      </p:sp>
      <p:sp>
        <p:nvSpPr>
          <p:cNvPr id="5" name="Slide Number Placeholder 4"/>
          <p:cNvSpPr>
            <a:spLocks noGrp="1"/>
          </p:cNvSpPr>
          <p:nvPr>
            <p:ph type="sldNum" sz="quarter" idx="12"/>
          </p:nvPr>
        </p:nvSpPr>
        <p:spPr/>
        <p:txBody>
          <a:bodyPr/>
          <a:lstStyle/>
          <a:p>
            <a:pPr>
              <a:defRPr/>
            </a:pPr>
            <a:fld id="{7A37F66C-0255-411E-A444-21A7D80BA9C7}" type="slidenum">
              <a:rPr lang="en-US" smtClean="0"/>
              <a:pPr>
                <a:defRPr/>
              </a:pPr>
              <a:t>30</a:t>
            </a:fld>
            <a:endParaRPr lang="en-US"/>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9000" r="-9000"/>
          </a:stretch>
        </a:blipFill>
        <a:effectLst/>
      </p:bgPr>
    </p:bg>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dirty="0" err="1" smtClean="0">
                <a:solidFill>
                  <a:srgbClr val="FF0000"/>
                </a:solidFill>
              </a:rPr>
              <a:t>Kasatochi</a:t>
            </a:r>
            <a:r>
              <a:rPr lang="en-US" dirty="0" smtClean="0">
                <a:solidFill>
                  <a:srgbClr val="FF0000"/>
                </a:solidFill>
              </a:rPr>
              <a:t>, GOES West, Visible Image Aug. 7, 2008</a:t>
            </a:r>
            <a:endParaRPr lang="en-US" dirty="0">
              <a:solidFill>
                <a:srgbClr val="FF0000"/>
              </a:solidFill>
            </a:endParaRPr>
          </a:p>
        </p:txBody>
      </p:sp>
      <p:sp>
        <p:nvSpPr>
          <p:cNvPr id="5" name="Date Placeholder 4"/>
          <p:cNvSpPr>
            <a:spLocks noGrp="1"/>
          </p:cNvSpPr>
          <p:nvPr>
            <p:ph type="dt" sz="half" idx="10"/>
          </p:nvPr>
        </p:nvSpPr>
        <p:spPr/>
        <p:txBody>
          <a:bodyPr/>
          <a:lstStyle/>
          <a:p>
            <a:pPr>
              <a:defRPr/>
            </a:pPr>
            <a:fld id="{C0D8C9CC-5FA0-489E-8BA1-08ACA3265342}" type="datetime1">
              <a:rPr lang="en-US" smtClean="0"/>
              <a:pPr>
                <a:defRPr/>
              </a:pPr>
              <a:t>9/15/2008</a:t>
            </a:fld>
            <a:endParaRPr lang="en-US"/>
          </a:p>
        </p:txBody>
      </p:sp>
      <p:sp>
        <p:nvSpPr>
          <p:cNvPr id="6" name="Slide Number Placeholder 5"/>
          <p:cNvSpPr>
            <a:spLocks noGrp="1"/>
          </p:cNvSpPr>
          <p:nvPr>
            <p:ph type="sldNum" sz="quarter" idx="12"/>
          </p:nvPr>
        </p:nvSpPr>
        <p:spPr/>
        <p:txBody>
          <a:bodyPr/>
          <a:lstStyle/>
          <a:p>
            <a:pPr>
              <a:defRPr/>
            </a:pPr>
            <a:fld id="{FF8252B2-5281-465D-B72D-2C70128EF652}" type="slidenum">
              <a:rPr lang="en-US" smtClean="0"/>
              <a:pPr>
                <a:defRPr/>
              </a:pPr>
              <a:t>31</a:t>
            </a:fld>
            <a:endParaRPr lang="en-US"/>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 name="Title 8"/>
          <p:cNvSpPr>
            <a:spLocks noGrp="1"/>
          </p:cNvSpPr>
          <p:nvPr>
            <p:ph type="title"/>
          </p:nvPr>
        </p:nvSpPr>
        <p:spPr>
          <a:xfrm>
            <a:off x="0" y="0"/>
            <a:ext cx="8229600" cy="914400"/>
          </a:xfrm>
        </p:spPr>
        <p:txBody>
          <a:bodyPr>
            <a:normAutofit fontScale="90000"/>
          </a:bodyPr>
          <a:lstStyle/>
          <a:p>
            <a:pPr algn="l"/>
            <a:r>
              <a:rPr lang="en-US" sz="3200" dirty="0" err="1" smtClean="0">
                <a:solidFill>
                  <a:srgbClr val="FF0000"/>
                </a:solidFill>
              </a:rPr>
              <a:t>Okmok</a:t>
            </a:r>
            <a:r>
              <a:rPr lang="en-US" sz="3200" dirty="0" smtClean="0">
                <a:solidFill>
                  <a:srgbClr val="FF0000"/>
                </a:solidFill>
              </a:rPr>
              <a:t>, Terra/MODIS, Visible Image</a:t>
            </a:r>
            <a:br>
              <a:rPr lang="en-US" sz="3200" dirty="0" smtClean="0">
                <a:solidFill>
                  <a:srgbClr val="FF0000"/>
                </a:solidFill>
              </a:rPr>
            </a:br>
            <a:r>
              <a:rPr lang="en-US" sz="3200" dirty="0" smtClean="0">
                <a:solidFill>
                  <a:srgbClr val="FF0000"/>
                </a:solidFill>
              </a:rPr>
              <a:t>  July 13, 2008</a:t>
            </a:r>
            <a:endParaRPr lang="en-US" sz="3200" dirty="0">
              <a:solidFill>
                <a:srgbClr val="FF0000"/>
              </a:solidFill>
            </a:endParaRPr>
          </a:p>
        </p:txBody>
      </p:sp>
      <p:sp>
        <p:nvSpPr>
          <p:cNvPr id="5" name="Date Placeholder 4"/>
          <p:cNvSpPr>
            <a:spLocks noGrp="1"/>
          </p:cNvSpPr>
          <p:nvPr>
            <p:ph type="dt" sz="half" idx="10"/>
          </p:nvPr>
        </p:nvSpPr>
        <p:spPr/>
        <p:txBody>
          <a:bodyPr/>
          <a:lstStyle/>
          <a:p>
            <a:pPr>
              <a:defRPr/>
            </a:pPr>
            <a:fld id="{C0D8C9CC-5FA0-489E-8BA1-08ACA3265342}" type="datetime1">
              <a:rPr lang="en-US" smtClean="0"/>
              <a:pPr>
                <a:defRPr/>
              </a:pPr>
              <a:t>9/15/2008</a:t>
            </a:fld>
            <a:endParaRPr lang="en-US"/>
          </a:p>
        </p:txBody>
      </p:sp>
      <p:sp>
        <p:nvSpPr>
          <p:cNvPr id="6" name="Slide Number Placeholder 5"/>
          <p:cNvSpPr>
            <a:spLocks noGrp="1"/>
          </p:cNvSpPr>
          <p:nvPr>
            <p:ph type="sldNum" sz="quarter" idx="12"/>
          </p:nvPr>
        </p:nvSpPr>
        <p:spPr/>
        <p:txBody>
          <a:bodyPr/>
          <a:lstStyle/>
          <a:p>
            <a:pPr>
              <a:defRPr/>
            </a:pPr>
            <a:fld id="{FF8252B2-5281-465D-B72D-2C70128EF652}" type="slidenum">
              <a:rPr lang="en-US" smtClean="0"/>
              <a:pPr>
                <a:defRPr/>
              </a:pPr>
              <a:t>32</a:t>
            </a:fld>
            <a:endParaRPr lang="en-US"/>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8000" b="-18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fontScale="90000"/>
          </a:bodyPr>
          <a:lstStyle/>
          <a:p>
            <a:r>
              <a:rPr lang="en-US" dirty="0" err="1" smtClean="0">
                <a:solidFill>
                  <a:srgbClr val="C00000"/>
                </a:solidFill>
              </a:rPr>
              <a:t>Kasatochi</a:t>
            </a:r>
            <a:r>
              <a:rPr lang="en-US" dirty="0" smtClean="0">
                <a:solidFill>
                  <a:srgbClr val="C00000"/>
                </a:solidFill>
              </a:rPr>
              <a:t>, NOAA 18 AVHRR, Channel 4, August 8, 2008</a:t>
            </a:r>
            <a:endParaRPr lang="en-US" dirty="0">
              <a:solidFill>
                <a:srgbClr val="C00000"/>
              </a:solidFill>
            </a:endParaRPr>
          </a:p>
        </p:txBody>
      </p:sp>
      <p:sp>
        <p:nvSpPr>
          <p:cNvPr id="3" name="Date Placeholder 2"/>
          <p:cNvSpPr>
            <a:spLocks noGrp="1"/>
          </p:cNvSpPr>
          <p:nvPr>
            <p:ph type="dt" sz="half" idx="10"/>
          </p:nvPr>
        </p:nvSpPr>
        <p:spPr/>
        <p:txBody>
          <a:bodyPr/>
          <a:lstStyle/>
          <a:p>
            <a:pPr>
              <a:defRPr/>
            </a:pPr>
            <a:fld id="{C3EA5722-9198-4D21-98C8-2D11338EE00A}" type="datetime1">
              <a:rPr lang="en-US" smtClean="0"/>
              <a:pPr>
                <a:defRPr/>
              </a:pPr>
              <a:t>9/15/2008</a:t>
            </a:fld>
            <a:endParaRPr lang="en-US"/>
          </a:p>
        </p:txBody>
      </p:sp>
      <p:sp>
        <p:nvSpPr>
          <p:cNvPr id="4" name="Slide Number Placeholder 3"/>
          <p:cNvSpPr>
            <a:spLocks noGrp="1"/>
          </p:cNvSpPr>
          <p:nvPr>
            <p:ph type="sldNum" sz="quarter" idx="12"/>
          </p:nvPr>
        </p:nvSpPr>
        <p:spPr/>
        <p:txBody>
          <a:bodyPr/>
          <a:lstStyle/>
          <a:p>
            <a:pPr>
              <a:defRPr/>
            </a:pPr>
            <a:fld id="{429CBA04-5B72-4A57-9BE4-992B22E97503}" type="slidenum">
              <a:rPr lang="en-US" smtClean="0"/>
              <a:pPr>
                <a:defRPr/>
              </a:pPr>
              <a:t>33</a:t>
            </a:fld>
            <a:endParaRPr lang="en-US"/>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5" name="Rectangle 2"/>
          <p:cNvSpPr>
            <a:spLocks noGrp="1" noChangeArrowheads="1"/>
          </p:cNvSpPr>
          <p:nvPr>
            <p:ph type="title"/>
          </p:nvPr>
        </p:nvSpPr>
        <p:spPr/>
        <p:txBody>
          <a:bodyPr/>
          <a:lstStyle/>
          <a:p>
            <a:pPr fontAlgn="auto">
              <a:spcAft>
                <a:spcPts val="0"/>
              </a:spcAft>
              <a:defRPr/>
            </a:pPr>
            <a:r>
              <a:rPr lang="en-US" dirty="0" smtClean="0">
                <a:solidFill>
                  <a:srgbClr val="C00000"/>
                </a:solidFill>
              </a:rPr>
              <a:t>Split-window IR detection</a:t>
            </a:r>
          </a:p>
        </p:txBody>
      </p:sp>
      <p:sp>
        <p:nvSpPr>
          <p:cNvPr id="10246" name="Rectangle 3"/>
          <p:cNvSpPr>
            <a:spLocks noGrp="1" noChangeArrowheads="1"/>
          </p:cNvSpPr>
          <p:nvPr>
            <p:ph idx="1"/>
          </p:nvPr>
        </p:nvSpPr>
        <p:spPr>
          <a:xfrm>
            <a:off x="685800" y="1752600"/>
            <a:ext cx="7772400" cy="4343400"/>
          </a:xfrm>
        </p:spPr>
        <p:txBody>
          <a:bodyPr>
            <a:normAutofit fontScale="92500"/>
          </a:bodyPr>
          <a:lstStyle/>
          <a:p>
            <a:pPr marL="548640" indent="-411480" fontAlgn="auto">
              <a:lnSpc>
                <a:spcPct val="90000"/>
              </a:lnSpc>
              <a:spcAft>
                <a:spcPts val="0"/>
              </a:spcAft>
              <a:buClr>
                <a:schemeClr val="tx1">
                  <a:shade val="95000"/>
                </a:schemeClr>
              </a:buClr>
              <a:buFont typeface="Wingdings 2"/>
              <a:buChar char=""/>
              <a:defRPr/>
            </a:pPr>
            <a:r>
              <a:rPr lang="en-US" dirty="0" smtClean="0">
                <a:solidFill>
                  <a:schemeClr val="bg1"/>
                </a:solidFill>
              </a:rPr>
              <a:t>Ash clouds can be detected by displaying the Brightness Temperature Difference (BTD), Ch 4 - Ch 5 (10.7 - 12 </a:t>
            </a:r>
            <a:r>
              <a:rPr lang="en-US" dirty="0" smtClean="0">
                <a:solidFill>
                  <a:schemeClr val="bg1"/>
                </a:solidFill>
                <a:latin typeface="Symbol" charset="2"/>
              </a:rPr>
              <a:t>m</a:t>
            </a:r>
            <a:r>
              <a:rPr lang="en-US" dirty="0" smtClean="0">
                <a:solidFill>
                  <a:schemeClr val="bg1"/>
                </a:solidFill>
              </a:rPr>
              <a:t>m) using AVHRR or GOES.</a:t>
            </a:r>
          </a:p>
          <a:p>
            <a:pPr marL="548640" indent="-411480" fontAlgn="auto">
              <a:lnSpc>
                <a:spcPct val="90000"/>
              </a:lnSpc>
              <a:spcAft>
                <a:spcPts val="0"/>
              </a:spcAft>
              <a:buClr>
                <a:schemeClr val="tx1">
                  <a:shade val="95000"/>
                </a:schemeClr>
              </a:buClr>
              <a:buFont typeface="Wingdings 2"/>
              <a:buChar char=""/>
              <a:defRPr/>
            </a:pPr>
            <a:r>
              <a:rPr lang="en-US" dirty="0" smtClean="0">
                <a:solidFill>
                  <a:schemeClr val="bg1"/>
                </a:solidFill>
              </a:rPr>
              <a:t>BTD &gt; 0 almost everywhere, as Planck function falls off rapidly as wavelength (</a:t>
            </a:r>
            <a:r>
              <a:rPr lang="en-US" dirty="0" smtClean="0">
                <a:solidFill>
                  <a:schemeClr val="bg1"/>
                </a:solidFill>
                <a:latin typeface="Symbol" charset="2"/>
              </a:rPr>
              <a:t>l)</a:t>
            </a:r>
            <a:r>
              <a:rPr lang="en-US" dirty="0" smtClean="0">
                <a:solidFill>
                  <a:schemeClr val="bg1"/>
                </a:solidFill>
              </a:rPr>
              <a:t> increases.</a:t>
            </a:r>
          </a:p>
          <a:p>
            <a:pPr marL="548640" indent="-411480" fontAlgn="auto">
              <a:lnSpc>
                <a:spcPct val="90000"/>
              </a:lnSpc>
              <a:spcAft>
                <a:spcPts val="0"/>
              </a:spcAft>
              <a:buClr>
                <a:schemeClr val="tx1">
                  <a:shade val="95000"/>
                </a:schemeClr>
              </a:buClr>
              <a:buFont typeface="Wingdings 2"/>
              <a:buChar char=""/>
              <a:defRPr/>
            </a:pPr>
            <a:r>
              <a:rPr lang="en-US" dirty="0" smtClean="0">
                <a:solidFill>
                  <a:schemeClr val="bg1"/>
                </a:solidFill>
              </a:rPr>
              <a:t>However, silica has a strong absorption line near 10.7 </a:t>
            </a:r>
            <a:r>
              <a:rPr lang="en-US" dirty="0" smtClean="0">
                <a:solidFill>
                  <a:schemeClr val="bg1"/>
                </a:solidFill>
                <a:latin typeface="Symbol" charset="2"/>
              </a:rPr>
              <a:t>m</a:t>
            </a:r>
            <a:r>
              <a:rPr lang="en-US" dirty="0" smtClean="0">
                <a:solidFill>
                  <a:schemeClr val="bg1"/>
                </a:solidFill>
              </a:rPr>
              <a:t>m, so BTD &lt; 0 in elevated ash or dust.</a:t>
            </a:r>
          </a:p>
          <a:p>
            <a:pPr marL="548640" indent="-411480" fontAlgn="auto">
              <a:lnSpc>
                <a:spcPct val="90000"/>
              </a:lnSpc>
              <a:spcAft>
                <a:spcPts val="0"/>
              </a:spcAft>
              <a:buClr>
                <a:schemeClr val="tx1">
                  <a:shade val="95000"/>
                </a:schemeClr>
              </a:buClr>
              <a:buFont typeface="Wingdings 2"/>
              <a:buChar char=""/>
              <a:defRPr/>
            </a:pPr>
            <a:r>
              <a:rPr lang="en-US" dirty="0" smtClean="0">
                <a:solidFill>
                  <a:schemeClr val="bg1"/>
                </a:solidFill>
              </a:rPr>
              <a:t>IR signal obscured by thick water clouds, of course, and its absence does not guarantee air free of ash.</a:t>
            </a:r>
          </a:p>
        </p:txBody>
      </p:sp>
      <p:sp>
        <p:nvSpPr>
          <p:cNvPr id="10242" name="Date Placeholder 3"/>
          <p:cNvSpPr>
            <a:spLocks noGrp="1"/>
          </p:cNvSpPr>
          <p:nvPr>
            <p:ph type="dt" sz="quarter" idx="10"/>
          </p:nvPr>
        </p:nvSpPr>
        <p:spPr/>
        <p:txBody>
          <a:bodyPr/>
          <a:lstStyle/>
          <a:p>
            <a:pPr>
              <a:defRPr/>
            </a:pPr>
            <a:fld id="{353B518E-9EE8-416B-8B45-AEFE2D9C0154}" type="datetime1">
              <a:rPr lang="en-US"/>
              <a:pPr>
                <a:defRPr/>
              </a:pPr>
              <a:t>9/15/2008</a:t>
            </a:fld>
            <a:endParaRPr lang="en-US"/>
          </a:p>
        </p:txBody>
      </p:sp>
      <p:sp>
        <p:nvSpPr>
          <p:cNvPr id="10244" name="Slide Number Placeholder 5"/>
          <p:cNvSpPr>
            <a:spLocks noGrp="1"/>
          </p:cNvSpPr>
          <p:nvPr>
            <p:ph type="sldNum" sz="quarter" idx="12"/>
          </p:nvPr>
        </p:nvSpPr>
        <p:spPr/>
        <p:txBody>
          <a:bodyPr/>
          <a:lstStyle/>
          <a:p>
            <a:pPr>
              <a:defRPr/>
            </a:pPr>
            <a:fld id="{C291A18F-848F-4338-8DFF-E11BAB1A9B98}" type="slidenum">
              <a:rPr lang="en-US"/>
              <a:pPr>
                <a:defRPr/>
              </a:pPr>
              <a:t>34</a:t>
            </a:fld>
            <a:endParaRPr lang="en-US"/>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8000" b="-18000"/>
          </a:stretch>
        </a:blip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err="1" smtClean="0">
                <a:solidFill>
                  <a:srgbClr val="C00000"/>
                </a:solidFill>
              </a:rPr>
              <a:t>Okmok</a:t>
            </a:r>
            <a:r>
              <a:rPr lang="en-US" dirty="0" smtClean="0">
                <a:solidFill>
                  <a:srgbClr val="C00000"/>
                </a:solidFill>
              </a:rPr>
              <a:t>, NOAA 17 AVHRR Split Window, July 13, 2008</a:t>
            </a:r>
            <a:endParaRPr lang="en-US" dirty="0">
              <a:solidFill>
                <a:srgbClr val="C00000"/>
              </a:solidFill>
            </a:endParaRPr>
          </a:p>
        </p:txBody>
      </p:sp>
      <p:sp>
        <p:nvSpPr>
          <p:cNvPr id="4" name="Date Placeholder 3"/>
          <p:cNvSpPr>
            <a:spLocks noGrp="1"/>
          </p:cNvSpPr>
          <p:nvPr>
            <p:ph type="dt" sz="half" idx="10"/>
          </p:nvPr>
        </p:nvSpPr>
        <p:spPr/>
        <p:txBody>
          <a:bodyPr/>
          <a:lstStyle/>
          <a:p>
            <a:pPr>
              <a:defRPr/>
            </a:pPr>
            <a:fld id="{A815DA9C-0A41-4C4B-825B-CB5B9A0C5D1D}" type="datetime1">
              <a:rPr lang="en-US" smtClean="0"/>
              <a:pPr>
                <a:defRPr/>
              </a:pPr>
              <a:t>9/15/2008</a:t>
            </a:fld>
            <a:endParaRPr lang="en-US"/>
          </a:p>
        </p:txBody>
      </p:sp>
      <p:sp>
        <p:nvSpPr>
          <p:cNvPr id="5" name="Slide Number Placeholder 4"/>
          <p:cNvSpPr>
            <a:spLocks noGrp="1"/>
          </p:cNvSpPr>
          <p:nvPr>
            <p:ph type="sldNum" sz="quarter" idx="12"/>
          </p:nvPr>
        </p:nvSpPr>
        <p:spPr/>
        <p:txBody>
          <a:bodyPr/>
          <a:lstStyle/>
          <a:p>
            <a:pPr>
              <a:defRPr/>
            </a:pPr>
            <a:fld id="{7A37F66C-0255-411E-A444-21A7D80BA9C7}" type="slidenum">
              <a:rPr lang="en-US" smtClean="0"/>
              <a:pPr>
                <a:defRPr/>
              </a:pPr>
              <a:t>35</a:t>
            </a:fld>
            <a:endParaRPr lang="en-US"/>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fontScale="90000"/>
          </a:bodyPr>
          <a:lstStyle/>
          <a:p>
            <a:r>
              <a:rPr lang="en-US" dirty="0" err="1" smtClean="0">
                <a:solidFill>
                  <a:srgbClr val="C00000"/>
                </a:solidFill>
              </a:rPr>
              <a:t>Okmok</a:t>
            </a:r>
            <a:r>
              <a:rPr lang="en-US" dirty="0" smtClean="0">
                <a:solidFill>
                  <a:srgbClr val="C00000"/>
                </a:solidFill>
              </a:rPr>
              <a:t> OMI (SO</a:t>
            </a:r>
            <a:r>
              <a:rPr lang="en-US" sz="2700" dirty="0" smtClean="0">
                <a:solidFill>
                  <a:srgbClr val="C00000"/>
                </a:solidFill>
              </a:rPr>
              <a:t>2</a:t>
            </a:r>
            <a:r>
              <a:rPr lang="en-US" dirty="0" smtClean="0">
                <a:solidFill>
                  <a:srgbClr val="C00000"/>
                </a:solidFill>
              </a:rPr>
              <a:t>) Composite Images</a:t>
            </a:r>
            <a:endParaRPr lang="en-US" dirty="0">
              <a:solidFill>
                <a:srgbClr val="C00000"/>
              </a:solidFill>
            </a:endParaRPr>
          </a:p>
        </p:txBody>
      </p:sp>
      <p:pic>
        <p:nvPicPr>
          <p:cNvPr id="6" name="Content Placeholder 5" descr="Okmok OMI Composite July132008.jpg"/>
          <p:cNvPicPr>
            <a:picLocks noGrp="1" noChangeAspect="1"/>
          </p:cNvPicPr>
          <p:nvPr>
            <p:ph idx="1"/>
          </p:nvPr>
        </p:nvPicPr>
        <p:blipFill>
          <a:blip r:embed="rId3"/>
          <a:stretch>
            <a:fillRect/>
          </a:stretch>
        </p:blipFill>
        <p:spPr>
          <a:xfrm>
            <a:off x="685800" y="1295400"/>
            <a:ext cx="7772399" cy="5181600"/>
          </a:xfrm>
        </p:spPr>
      </p:pic>
      <p:sp>
        <p:nvSpPr>
          <p:cNvPr id="3" name="Date Placeholder 2"/>
          <p:cNvSpPr>
            <a:spLocks noGrp="1"/>
          </p:cNvSpPr>
          <p:nvPr>
            <p:ph type="dt" sz="half" idx="10"/>
          </p:nvPr>
        </p:nvSpPr>
        <p:spPr/>
        <p:txBody>
          <a:bodyPr/>
          <a:lstStyle/>
          <a:p>
            <a:pPr>
              <a:defRPr/>
            </a:pPr>
            <a:fld id="{C3EA5722-9198-4D21-98C8-2D11338EE00A}" type="datetime1">
              <a:rPr lang="en-US" smtClean="0"/>
              <a:pPr>
                <a:defRPr/>
              </a:pPr>
              <a:t>9/15/2008</a:t>
            </a:fld>
            <a:endParaRPr lang="en-US"/>
          </a:p>
        </p:txBody>
      </p:sp>
      <p:sp>
        <p:nvSpPr>
          <p:cNvPr id="4" name="Slide Number Placeholder 3"/>
          <p:cNvSpPr>
            <a:spLocks noGrp="1"/>
          </p:cNvSpPr>
          <p:nvPr>
            <p:ph type="sldNum" sz="quarter" idx="12"/>
          </p:nvPr>
        </p:nvSpPr>
        <p:spPr/>
        <p:txBody>
          <a:bodyPr/>
          <a:lstStyle/>
          <a:p>
            <a:pPr>
              <a:defRPr/>
            </a:pPr>
            <a:fld id="{429CBA04-5B72-4A57-9BE4-992B22E97503}" type="slidenum">
              <a:rPr lang="en-US" smtClean="0"/>
              <a:pPr>
                <a:defRPr/>
              </a:pPr>
              <a:t>36</a:t>
            </a:fld>
            <a:endParaRPr lang="en-US"/>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600200"/>
            <a:ext cx="8229600" cy="2773362"/>
          </a:xfrm>
        </p:spPr>
        <p:txBody>
          <a:bodyPr>
            <a:normAutofit/>
          </a:bodyPr>
          <a:lstStyle/>
          <a:p>
            <a:r>
              <a:rPr lang="en-US" dirty="0" smtClean="0">
                <a:solidFill>
                  <a:srgbClr val="C00000"/>
                </a:solidFill>
              </a:rPr>
              <a:t>Perhaps a TOMS UV Image/Graphic of ash (clouds) here?</a:t>
            </a:r>
            <a:endParaRPr lang="en-US" dirty="0">
              <a:solidFill>
                <a:srgbClr val="C00000"/>
              </a:solidFill>
            </a:endParaRPr>
          </a:p>
        </p:txBody>
      </p:sp>
      <p:sp>
        <p:nvSpPr>
          <p:cNvPr id="3" name="Date Placeholder 2"/>
          <p:cNvSpPr>
            <a:spLocks noGrp="1"/>
          </p:cNvSpPr>
          <p:nvPr>
            <p:ph type="dt" sz="half" idx="10"/>
          </p:nvPr>
        </p:nvSpPr>
        <p:spPr/>
        <p:txBody>
          <a:bodyPr/>
          <a:lstStyle/>
          <a:p>
            <a:pPr>
              <a:defRPr/>
            </a:pPr>
            <a:fld id="{C3EA5722-9198-4D21-98C8-2D11338EE00A}" type="datetime1">
              <a:rPr lang="en-US" smtClean="0"/>
              <a:pPr>
                <a:defRPr/>
              </a:pPr>
              <a:t>9/15/2008</a:t>
            </a:fld>
            <a:endParaRPr lang="en-US"/>
          </a:p>
        </p:txBody>
      </p:sp>
      <p:sp>
        <p:nvSpPr>
          <p:cNvPr id="4" name="Slide Number Placeholder 3"/>
          <p:cNvSpPr>
            <a:spLocks noGrp="1"/>
          </p:cNvSpPr>
          <p:nvPr>
            <p:ph type="sldNum" sz="quarter" idx="12"/>
          </p:nvPr>
        </p:nvSpPr>
        <p:spPr/>
        <p:txBody>
          <a:bodyPr/>
          <a:lstStyle/>
          <a:p>
            <a:pPr>
              <a:defRPr/>
            </a:pPr>
            <a:fld id="{429CBA04-5B72-4A57-9BE4-992B22E97503}" type="slidenum">
              <a:rPr lang="en-US" smtClean="0"/>
              <a:pPr>
                <a:defRPr/>
              </a:pPr>
              <a:t>37</a:t>
            </a:fld>
            <a:endParaRPr lang="en-US"/>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68362"/>
          </a:xfrm>
        </p:spPr>
        <p:txBody>
          <a:bodyPr>
            <a:normAutofit fontScale="90000"/>
          </a:bodyPr>
          <a:lstStyle/>
          <a:p>
            <a:r>
              <a:rPr lang="en-US" dirty="0" smtClean="0">
                <a:solidFill>
                  <a:srgbClr val="C00000"/>
                </a:solidFill>
              </a:rPr>
              <a:t>Aircraft </a:t>
            </a:r>
            <a:r>
              <a:rPr lang="en-US" dirty="0" err="1" smtClean="0">
                <a:solidFill>
                  <a:srgbClr val="C00000"/>
                </a:solidFill>
              </a:rPr>
              <a:t>Obs</a:t>
            </a:r>
            <a:r>
              <a:rPr lang="en-US" dirty="0" smtClean="0">
                <a:solidFill>
                  <a:srgbClr val="C00000"/>
                </a:solidFill>
              </a:rPr>
              <a:t> </a:t>
            </a:r>
            <a:r>
              <a:rPr lang="en-US" dirty="0" err="1" smtClean="0">
                <a:solidFill>
                  <a:srgbClr val="C00000"/>
                </a:solidFill>
              </a:rPr>
              <a:t>Okmok</a:t>
            </a:r>
            <a:r>
              <a:rPr lang="en-US" dirty="0" smtClean="0">
                <a:solidFill>
                  <a:srgbClr val="C00000"/>
                </a:solidFill>
              </a:rPr>
              <a:t> 08/03/2008</a:t>
            </a:r>
            <a:endParaRPr lang="en-US" dirty="0">
              <a:solidFill>
                <a:srgbClr val="C00000"/>
              </a:solidFill>
            </a:endParaRPr>
          </a:p>
        </p:txBody>
      </p:sp>
      <p:sp>
        <p:nvSpPr>
          <p:cNvPr id="4" name="Date Placeholder 3"/>
          <p:cNvSpPr>
            <a:spLocks noGrp="1"/>
          </p:cNvSpPr>
          <p:nvPr>
            <p:ph type="dt" sz="half" idx="10"/>
          </p:nvPr>
        </p:nvSpPr>
        <p:spPr/>
        <p:txBody>
          <a:bodyPr/>
          <a:lstStyle/>
          <a:p>
            <a:pPr>
              <a:defRPr/>
            </a:pPr>
            <a:fld id="{A815DA9C-0A41-4C4B-825B-CB5B9A0C5D1D}" type="datetime1">
              <a:rPr lang="en-US" smtClean="0"/>
              <a:pPr>
                <a:defRPr/>
              </a:pPr>
              <a:t>9/15/2008</a:t>
            </a:fld>
            <a:endParaRPr lang="en-US"/>
          </a:p>
        </p:txBody>
      </p:sp>
      <p:sp>
        <p:nvSpPr>
          <p:cNvPr id="5" name="Slide Number Placeholder 4"/>
          <p:cNvSpPr>
            <a:spLocks noGrp="1"/>
          </p:cNvSpPr>
          <p:nvPr>
            <p:ph type="sldNum" sz="quarter" idx="12"/>
          </p:nvPr>
        </p:nvSpPr>
        <p:spPr/>
        <p:txBody>
          <a:bodyPr/>
          <a:lstStyle/>
          <a:p>
            <a:pPr>
              <a:defRPr/>
            </a:pPr>
            <a:fld id="{7A37F66C-0255-411E-A444-21A7D80BA9C7}" type="slidenum">
              <a:rPr lang="en-US" smtClean="0"/>
              <a:pPr>
                <a:defRPr/>
              </a:pPr>
              <a:t>38</a:t>
            </a:fld>
            <a:endParaRPr lang="en-US"/>
          </a:p>
        </p:txBody>
      </p:sp>
      <p:pic>
        <p:nvPicPr>
          <p:cNvPr id="1026" name="Picture 2"/>
          <p:cNvPicPr>
            <a:picLocks noGrp="1" noChangeAspect="1" noChangeArrowheads="1"/>
          </p:cNvPicPr>
          <p:nvPr>
            <p:ph idx="1"/>
          </p:nvPr>
        </p:nvPicPr>
        <p:blipFill>
          <a:blip r:embed="rId3"/>
          <a:srcRect/>
          <a:stretch>
            <a:fillRect/>
          </a:stretch>
        </p:blipFill>
        <p:spPr bwMode="auto">
          <a:xfrm>
            <a:off x="457200" y="914400"/>
            <a:ext cx="8305800" cy="5394325"/>
          </a:xfrm>
          <a:prstGeom prst="rect">
            <a:avLst/>
          </a:prstGeom>
          <a:noFill/>
          <a:ln w="9525">
            <a:noFill/>
            <a:miter lim="800000"/>
            <a:headEnd/>
            <a:tailEnd/>
          </a:ln>
          <a:effectLst/>
        </p:spPr>
      </p:pic>
      <p:sp>
        <p:nvSpPr>
          <p:cNvPr id="7" name="TextBox 6"/>
          <p:cNvSpPr txBox="1"/>
          <p:nvPr/>
        </p:nvSpPr>
        <p:spPr>
          <a:xfrm>
            <a:off x="5867400" y="6324600"/>
            <a:ext cx="2935419" cy="246221"/>
          </a:xfrm>
          <a:prstGeom prst="rect">
            <a:avLst/>
          </a:prstGeom>
          <a:noFill/>
        </p:spPr>
        <p:txBody>
          <a:bodyPr wrap="none" rtlCol="0">
            <a:spAutoFit/>
          </a:bodyPr>
          <a:lstStyle/>
          <a:p>
            <a:r>
              <a:rPr lang="en-US" sz="1000" dirty="0" smtClean="0"/>
              <a:t>Photo: Courtesy Burke </a:t>
            </a:r>
            <a:r>
              <a:rPr lang="en-US" sz="1000" dirty="0" err="1" smtClean="0"/>
              <a:t>Mees</a:t>
            </a:r>
            <a:r>
              <a:rPr lang="en-US" sz="1000" dirty="0" smtClean="0"/>
              <a:t> and Alaska Airlines</a:t>
            </a:r>
            <a:endParaRPr lang="en-US" sz="1000"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44562"/>
          </a:xfrm>
        </p:spPr>
        <p:txBody>
          <a:bodyPr>
            <a:normAutofit fontScale="90000"/>
          </a:bodyPr>
          <a:lstStyle/>
          <a:p>
            <a:r>
              <a:rPr lang="en-US" dirty="0" smtClean="0">
                <a:solidFill>
                  <a:srgbClr val="C00000"/>
                </a:solidFill>
              </a:rPr>
              <a:t>Ground </a:t>
            </a:r>
            <a:r>
              <a:rPr lang="en-US" dirty="0" err="1" smtClean="0">
                <a:solidFill>
                  <a:srgbClr val="C00000"/>
                </a:solidFill>
              </a:rPr>
              <a:t>Obs</a:t>
            </a:r>
            <a:r>
              <a:rPr lang="en-US" dirty="0" smtClean="0">
                <a:solidFill>
                  <a:srgbClr val="C00000"/>
                </a:solidFill>
              </a:rPr>
              <a:t> </a:t>
            </a:r>
            <a:r>
              <a:rPr lang="en-US" dirty="0" err="1" smtClean="0">
                <a:solidFill>
                  <a:srgbClr val="C00000"/>
                </a:solidFill>
              </a:rPr>
              <a:t>Okmok</a:t>
            </a:r>
            <a:r>
              <a:rPr lang="en-US" dirty="0" smtClean="0">
                <a:solidFill>
                  <a:srgbClr val="C00000"/>
                </a:solidFill>
              </a:rPr>
              <a:t> 08/03/2008</a:t>
            </a:r>
            <a:endParaRPr lang="en-US" dirty="0">
              <a:solidFill>
                <a:srgbClr val="C00000"/>
              </a:solidFill>
            </a:endParaRPr>
          </a:p>
        </p:txBody>
      </p:sp>
      <p:sp>
        <p:nvSpPr>
          <p:cNvPr id="4" name="Date Placeholder 3"/>
          <p:cNvSpPr>
            <a:spLocks noGrp="1"/>
          </p:cNvSpPr>
          <p:nvPr>
            <p:ph type="dt" sz="half" idx="10"/>
          </p:nvPr>
        </p:nvSpPr>
        <p:spPr/>
        <p:txBody>
          <a:bodyPr/>
          <a:lstStyle/>
          <a:p>
            <a:pPr>
              <a:defRPr/>
            </a:pPr>
            <a:fld id="{A815DA9C-0A41-4C4B-825B-CB5B9A0C5D1D}" type="datetime1">
              <a:rPr lang="en-US" smtClean="0"/>
              <a:pPr>
                <a:defRPr/>
              </a:pPr>
              <a:t>9/15/2008</a:t>
            </a:fld>
            <a:endParaRPr lang="en-US"/>
          </a:p>
        </p:txBody>
      </p:sp>
      <p:sp>
        <p:nvSpPr>
          <p:cNvPr id="5" name="Slide Number Placeholder 4"/>
          <p:cNvSpPr>
            <a:spLocks noGrp="1"/>
          </p:cNvSpPr>
          <p:nvPr>
            <p:ph type="sldNum" sz="quarter" idx="12"/>
          </p:nvPr>
        </p:nvSpPr>
        <p:spPr/>
        <p:txBody>
          <a:bodyPr/>
          <a:lstStyle/>
          <a:p>
            <a:pPr>
              <a:defRPr/>
            </a:pPr>
            <a:fld id="{7A37F66C-0255-411E-A444-21A7D80BA9C7}" type="slidenum">
              <a:rPr lang="en-US" smtClean="0"/>
              <a:pPr>
                <a:defRPr/>
              </a:pPr>
              <a:t>39</a:t>
            </a:fld>
            <a:endParaRPr lang="en-US"/>
          </a:p>
        </p:txBody>
      </p:sp>
      <p:pic>
        <p:nvPicPr>
          <p:cNvPr id="2050" name="Picture 2"/>
          <p:cNvPicPr>
            <a:picLocks noGrp="1" noChangeAspect="1" noChangeArrowheads="1"/>
          </p:cNvPicPr>
          <p:nvPr>
            <p:ph idx="1"/>
          </p:nvPr>
        </p:nvPicPr>
        <p:blipFill>
          <a:blip r:embed="rId3"/>
          <a:srcRect/>
          <a:stretch>
            <a:fillRect/>
          </a:stretch>
        </p:blipFill>
        <p:spPr bwMode="auto">
          <a:xfrm>
            <a:off x="533401" y="1219200"/>
            <a:ext cx="8077200" cy="5089525"/>
          </a:xfrm>
          <a:prstGeom prst="rect">
            <a:avLst/>
          </a:prstGeom>
          <a:noFill/>
          <a:ln w="9525">
            <a:noFill/>
            <a:miter lim="800000"/>
            <a:headEnd/>
            <a:tailEnd/>
          </a:ln>
          <a:effectLst/>
        </p:spPr>
      </p:pic>
      <p:sp>
        <p:nvSpPr>
          <p:cNvPr id="7" name="TextBox 6"/>
          <p:cNvSpPr txBox="1"/>
          <p:nvPr/>
        </p:nvSpPr>
        <p:spPr>
          <a:xfrm>
            <a:off x="5715000" y="6324600"/>
            <a:ext cx="2970685" cy="246221"/>
          </a:xfrm>
          <a:prstGeom prst="rect">
            <a:avLst/>
          </a:prstGeom>
          <a:noFill/>
        </p:spPr>
        <p:txBody>
          <a:bodyPr wrap="none" rtlCol="0">
            <a:spAutoFit/>
          </a:bodyPr>
          <a:lstStyle/>
          <a:p>
            <a:r>
              <a:rPr lang="en-US" sz="1000" dirty="0" smtClean="0"/>
              <a:t>Photo:  Courtesy of Jessica Larsen, AVO/UAF-GI</a:t>
            </a:r>
            <a:endParaRPr lang="en-US" sz="10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solidFill>
                  <a:srgbClr val="C00000"/>
                </a:solidFill>
              </a:rPr>
              <a:t>Volcanic Ash: What is it?</a:t>
            </a:r>
            <a:endParaRPr lang="en-US" dirty="0">
              <a:solidFill>
                <a:srgbClr val="C00000"/>
              </a:solidFill>
            </a:endParaRPr>
          </a:p>
        </p:txBody>
      </p:sp>
      <p:sp>
        <p:nvSpPr>
          <p:cNvPr id="6147" name="Content Placeholder 2"/>
          <p:cNvSpPr>
            <a:spLocks noGrp="1"/>
          </p:cNvSpPr>
          <p:nvPr>
            <p:ph idx="1"/>
          </p:nvPr>
        </p:nvSpPr>
        <p:spPr/>
        <p:txBody>
          <a:bodyPr/>
          <a:lstStyle/>
          <a:p>
            <a:r>
              <a:rPr lang="en-US" dirty="0" smtClean="0">
                <a:solidFill>
                  <a:schemeClr val="bg1"/>
                </a:solidFill>
              </a:rPr>
              <a:t>Small rough pieces of volcanic glass, rock, or minerals ranging from 0.001 to 2.00 millimeters in size. </a:t>
            </a:r>
          </a:p>
          <a:p>
            <a:r>
              <a:rPr lang="en-US" dirty="0" smtClean="0">
                <a:solidFill>
                  <a:schemeClr val="bg1"/>
                </a:solidFill>
              </a:rPr>
              <a:t>Composed largely of Silica (SiO2) or other minerals rich in silica.</a:t>
            </a:r>
          </a:p>
          <a:p>
            <a:r>
              <a:rPr lang="en-US" dirty="0" smtClean="0">
                <a:solidFill>
                  <a:schemeClr val="bg1"/>
                </a:solidFill>
              </a:rPr>
              <a:t>Volcanic ash is not formed during a combustion process, but as a result of a “explosive process.”</a:t>
            </a:r>
          </a:p>
          <a:p>
            <a:r>
              <a:rPr lang="en-US" dirty="0" smtClean="0">
                <a:solidFill>
                  <a:schemeClr val="bg1"/>
                </a:solidFill>
              </a:rPr>
              <a:t>It is hard, (mostly) insoluble in water, rough, and corrosive. </a:t>
            </a:r>
          </a:p>
        </p:txBody>
      </p:sp>
      <p:sp>
        <p:nvSpPr>
          <p:cNvPr id="4" name="Date Placeholder 3"/>
          <p:cNvSpPr>
            <a:spLocks noGrp="1"/>
          </p:cNvSpPr>
          <p:nvPr>
            <p:ph type="dt" sz="quarter" idx="10"/>
          </p:nvPr>
        </p:nvSpPr>
        <p:spPr/>
        <p:txBody>
          <a:bodyPr/>
          <a:lstStyle/>
          <a:p>
            <a:pPr>
              <a:defRPr/>
            </a:pPr>
            <a:fld id="{9FCE5F04-31F0-40B1-834C-17832182210D}" type="datetime1">
              <a:rPr lang="en-US"/>
              <a:pPr>
                <a:defRPr/>
              </a:pPr>
              <a:t>9/15/2008</a:t>
            </a:fld>
            <a:endParaRPr lang="en-US"/>
          </a:p>
        </p:txBody>
      </p:sp>
      <p:sp>
        <p:nvSpPr>
          <p:cNvPr id="5" name="Slide Number Placeholder 4"/>
          <p:cNvSpPr>
            <a:spLocks noGrp="1"/>
          </p:cNvSpPr>
          <p:nvPr>
            <p:ph type="sldNum" sz="quarter" idx="12"/>
          </p:nvPr>
        </p:nvSpPr>
        <p:spPr/>
        <p:txBody>
          <a:bodyPr/>
          <a:lstStyle/>
          <a:p>
            <a:pPr>
              <a:defRPr/>
            </a:pPr>
            <a:fld id="{BA34E5FB-C41F-4397-9261-9624E98C855B}" type="slidenum">
              <a:rPr lang="en-US"/>
              <a:pPr>
                <a:defRPr/>
              </a:pPr>
              <a:t>4</a:t>
            </a:fld>
            <a:endParaRPr lang="en-US"/>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57200" y="0"/>
            <a:ext cx="8229600" cy="639762"/>
          </a:xfrm>
        </p:spPr>
        <p:txBody>
          <a:bodyPr>
            <a:normAutofit/>
          </a:bodyPr>
          <a:lstStyle/>
          <a:p>
            <a:r>
              <a:rPr lang="en-US" sz="3200" dirty="0" smtClean="0">
                <a:solidFill>
                  <a:srgbClr val="C00000"/>
                </a:solidFill>
              </a:rPr>
              <a:t>Radar </a:t>
            </a:r>
            <a:r>
              <a:rPr lang="en-US" sz="3200" dirty="0" err="1" smtClean="0">
                <a:solidFill>
                  <a:srgbClr val="C00000"/>
                </a:solidFill>
              </a:rPr>
              <a:t>Obs</a:t>
            </a:r>
            <a:r>
              <a:rPr lang="en-US" sz="3200" dirty="0" smtClean="0">
                <a:solidFill>
                  <a:srgbClr val="C00000"/>
                </a:solidFill>
              </a:rPr>
              <a:t> Augustine 01/13/2006</a:t>
            </a:r>
            <a:endParaRPr lang="en-US" sz="3200" dirty="0">
              <a:solidFill>
                <a:srgbClr val="C00000"/>
              </a:solidFill>
            </a:endParaRPr>
          </a:p>
        </p:txBody>
      </p:sp>
      <p:pic>
        <p:nvPicPr>
          <p:cNvPr id="1027" name="Picture 3"/>
          <p:cNvPicPr>
            <a:picLocks noGrp="1" noChangeAspect="1" noChangeArrowheads="1"/>
          </p:cNvPicPr>
          <p:nvPr>
            <p:ph idx="1"/>
          </p:nvPr>
        </p:nvPicPr>
        <p:blipFill>
          <a:blip r:embed="rId3"/>
          <a:stretch>
            <a:fillRect/>
          </a:stretch>
        </p:blipFill>
        <p:spPr bwMode="auto">
          <a:xfrm>
            <a:off x="914401" y="685800"/>
            <a:ext cx="7315200" cy="5791200"/>
          </a:xfrm>
          <a:prstGeom prst="rect">
            <a:avLst/>
          </a:prstGeom>
          <a:noFill/>
          <a:ln w="9525">
            <a:noFill/>
            <a:miter lim="800000"/>
            <a:headEnd/>
            <a:tailEnd/>
          </a:ln>
          <a:effectLst/>
        </p:spPr>
      </p:pic>
      <p:sp>
        <p:nvSpPr>
          <p:cNvPr id="4" name="Date Placeholder 3"/>
          <p:cNvSpPr>
            <a:spLocks noGrp="1"/>
          </p:cNvSpPr>
          <p:nvPr>
            <p:ph type="dt" sz="half" idx="10"/>
          </p:nvPr>
        </p:nvSpPr>
        <p:spPr/>
        <p:txBody>
          <a:bodyPr/>
          <a:lstStyle/>
          <a:p>
            <a:pPr>
              <a:defRPr/>
            </a:pPr>
            <a:fld id="{A815DA9C-0A41-4C4B-825B-CB5B9A0C5D1D}" type="datetime1">
              <a:rPr lang="en-US" smtClean="0"/>
              <a:pPr>
                <a:defRPr/>
              </a:pPr>
              <a:t>9/15/2008</a:t>
            </a:fld>
            <a:endParaRPr lang="en-US"/>
          </a:p>
        </p:txBody>
      </p:sp>
      <p:sp>
        <p:nvSpPr>
          <p:cNvPr id="5" name="Slide Number Placeholder 4"/>
          <p:cNvSpPr>
            <a:spLocks noGrp="1"/>
          </p:cNvSpPr>
          <p:nvPr>
            <p:ph type="sldNum" sz="quarter" idx="12"/>
          </p:nvPr>
        </p:nvSpPr>
        <p:spPr/>
        <p:txBody>
          <a:bodyPr/>
          <a:lstStyle/>
          <a:p>
            <a:pPr>
              <a:defRPr/>
            </a:pPr>
            <a:fld id="{7A37F66C-0255-411E-A444-21A7D80BA9C7}" type="slidenum">
              <a:rPr lang="en-US" smtClean="0"/>
              <a:pPr>
                <a:defRPr/>
              </a:pPr>
              <a:t>40</a:t>
            </a:fld>
            <a:endParaRPr lang="en-US"/>
          </a:p>
        </p:txBody>
      </p:sp>
      <p:sp>
        <p:nvSpPr>
          <p:cNvPr id="11" name="TextBox 10"/>
          <p:cNvSpPr txBox="1"/>
          <p:nvPr/>
        </p:nvSpPr>
        <p:spPr>
          <a:xfrm>
            <a:off x="1905000" y="6553200"/>
            <a:ext cx="6886254" cy="400110"/>
          </a:xfrm>
          <a:prstGeom prst="rect">
            <a:avLst/>
          </a:prstGeom>
          <a:noFill/>
        </p:spPr>
        <p:txBody>
          <a:bodyPr wrap="square" rtlCol="0">
            <a:spAutoFit/>
          </a:bodyPr>
          <a:lstStyle/>
          <a:p>
            <a:r>
              <a:rPr lang="en-US" sz="1000" dirty="0" smtClean="0"/>
              <a:t>From </a:t>
            </a:r>
            <a:r>
              <a:rPr lang="en-US" sz="1000" i="1" dirty="0" smtClean="0"/>
              <a:t>WSR-88D OBSERVATIONS OF VOLCANIC ASH, </a:t>
            </a:r>
            <a:r>
              <a:rPr lang="en-US" sz="1000" dirty="0" smtClean="0"/>
              <a:t>Jefferson Wood,  Carven Scott , and David Schneider</a:t>
            </a:r>
          </a:p>
          <a:p>
            <a:endParaRPr lang="en-US" sz="1000"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C00000"/>
                </a:solidFill>
              </a:rPr>
              <a:t>Things to Remember</a:t>
            </a:r>
            <a:endParaRPr lang="en-US" dirty="0">
              <a:solidFill>
                <a:srgbClr val="C00000"/>
              </a:solidFill>
            </a:endParaRPr>
          </a:p>
        </p:txBody>
      </p:sp>
      <p:sp>
        <p:nvSpPr>
          <p:cNvPr id="3" name="Content Placeholder 2"/>
          <p:cNvSpPr>
            <a:spLocks noGrp="1"/>
          </p:cNvSpPr>
          <p:nvPr>
            <p:ph idx="1"/>
          </p:nvPr>
        </p:nvSpPr>
        <p:spPr/>
        <p:txBody>
          <a:bodyPr/>
          <a:lstStyle/>
          <a:p>
            <a:r>
              <a:rPr lang="en-US" dirty="0" smtClean="0">
                <a:solidFill>
                  <a:schemeClr val="bg1"/>
                </a:solidFill>
              </a:rPr>
              <a:t>No technique by itself works for all cases.</a:t>
            </a:r>
          </a:p>
          <a:p>
            <a:r>
              <a:rPr lang="en-US" dirty="0" smtClean="0">
                <a:solidFill>
                  <a:schemeClr val="bg1"/>
                </a:solidFill>
              </a:rPr>
              <a:t>Techniques should be combined to get the best overall ash cloud detection.</a:t>
            </a:r>
          </a:p>
          <a:p>
            <a:r>
              <a:rPr lang="en-US" dirty="0" smtClean="0">
                <a:solidFill>
                  <a:schemeClr val="bg1"/>
                </a:solidFill>
              </a:rPr>
              <a:t>Inherent limitations that will be hard to break: </a:t>
            </a:r>
          </a:p>
          <a:p>
            <a:pPr lvl="1"/>
            <a:r>
              <a:rPr lang="en-US" sz="2800" dirty="0" smtClean="0">
                <a:solidFill>
                  <a:schemeClr val="bg1"/>
                </a:solidFill>
              </a:rPr>
              <a:t>complete obstruction by meteorological cloud</a:t>
            </a:r>
          </a:p>
          <a:p>
            <a:pPr lvl="1"/>
            <a:r>
              <a:rPr lang="en-US" sz="2800" dirty="0" smtClean="0">
                <a:solidFill>
                  <a:schemeClr val="bg1"/>
                </a:solidFill>
              </a:rPr>
              <a:t>very low ash content plumes (optically thin) </a:t>
            </a:r>
          </a:p>
          <a:p>
            <a:pPr lvl="1"/>
            <a:r>
              <a:rPr lang="en-US" sz="2800" dirty="0" smtClean="0">
                <a:solidFill>
                  <a:schemeClr val="bg1"/>
                </a:solidFill>
              </a:rPr>
              <a:t>very small-scale  ash plumes relative to pixel size</a:t>
            </a:r>
          </a:p>
          <a:p>
            <a:endParaRPr lang="en-US" dirty="0"/>
          </a:p>
        </p:txBody>
      </p:sp>
      <p:sp>
        <p:nvSpPr>
          <p:cNvPr id="4" name="Date Placeholder 3"/>
          <p:cNvSpPr>
            <a:spLocks noGrp="1"/>
          </p:cNvSpPr>
          <p:nvPr>
            <p:ph type="dt" sz="half" idx="10"/>
          </p:nvPr>
        </p:nvSpPr>
        <p:spPr/>
        <p:txBody>
          <a:bodyPr/>
          <a:lstStyle/>
          <a:p>
            <a:pPr>
              <a:defRPr/>
            </a:pPr>
            <a:fld id="{A815DA9C-0A41-4C4B-825B-CB5B9A0C5D1D}" type="datetime1">
              <a:rPr lang="en-US" smtClean="0"/>
              <a:pPr>
                <a:defRPr/>
              </a:pPr>
              <a:t>9/15/2008</a:t>
            </a:fld>
            <a:endParaRPr lang="en-US"/>
          </a:p>
        </p:txBody>
      </p:sp>
      <p:sp>
        <p:nvSpPr>
          <p:cNvPr id="5" name="Slide Number Placeholder 4"/>
          <p:cNvSpPr>
            <a:spLocks noGrp="1"/>
          </p:cNvSpPr>
          <p:nvPr>
            <p:ph type="sldNum" sz="quarter" idx="12"/>
          </p:nvPr>
        </p:nvSpPr>
        <p:spPr/>
        <p:txBody>
          <a:bodyPr/>
          <a:lstStyle/>
          <a:p>
            <a:pPr>
              <a:defRPr/>
            </a:pPr>
            <a:fld id="{7A37F66C-0255-411E-A444-21A7D80BA9C7}" type="slidenum">
              <a:rPr lang="en-US" smtClean="0"/>
              <a:pPr>
                <a:defRPr/>
              </a:pPr>
              <a:t>41</a:t>
            </a:fld>
            <a:endParaRPr lang="en-US"/>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1828800"/>
            <a:ext cx="8229600" cy="2620962"/>
          </a:xfrm>
        </p:spPr>
        <p:txBody>
          <a:bodyPr>
            <a:normAutofit/>
          </a:bodyPr>
          <a:lstStyle/>
          <a:p>
            <a:r>
              <a:rPr lang="en-US" dirty="0" smtClean="0">
                <a:solidFill>
                  <a:srgbClr val="C00000"/>
                </a:solidFill>
              </a:rPr>
              <a:t>Modeling Volcanic Ash/Gas Movement and Concentration</a:t>
            </a:r>
            <a:endParaRPr lang="en-US" dirty="0">
              <a:solidFill>
                <a:srgbClr val="C00000"/>
              </a:solidFill>
            </a:endParaRPr>
          </a:p>
        </p:txBody>
      </p:sp>
      <p:sp>
        <p:nvSpPr>
          <p:cNvPr id="4" name="Date Placeholder 3"/>
          <p:cNvSpPr>
            <a:spLocks noGrp="1"/>
          </p:cNvSpPr>
          <p:nvPr>
            <p:ph type="dt" sz="half" idx="10"/>
          </p:nvPr>
        </p:nvSpPr>
        <p:spPr/>
        <p:txBody>
          <a:bodyPr/>
          <a:lstStyle/>
          <a:p>
            <a:pPr>
              <a:defRPr/>
            </a:pPr>
            <a:fld id="{A815DA9C-0A41-4C4B-825B-CB5B9A0C5D1D}" type="datetime1">
              <a:rPr lang="en-US" smtClean="0"/>
              <a:pPr>
                <a:defRPr/>
              </a:pPr>
              <a:t>9/15/2008</a:t>
            </a:fld>
            <a:endParaRPr lang="en-US"/>
          </a:p>
        </p:txBody>
      </p:sp>
      <p:sp>
        <p:nvSpPr>
          <p:cNvPr id="5" name="Slide Number Placeholder 4"/>
          <p:cNvSpPr>
            <a:spLocks noGrp="1"/>
          </p:cNvSpPr>
          <p:nvPr>
            <p:ph type="sldNum" sz="quarter" idx="12"/>
          </p:nvPr>
        </p:nvSpPr>
        <p:spPr/>
        <p:txBody>
          <a:bodyPr/>
          <a:lstStyle/>
          <a:p>
            <a:pPr>
              <a:defRPr/>
            </a:pPr>
            <a:fld id="{7A37F66C-0255-411E-A444-21A7D80BA9C7}" type="slidenum">
              <a:rPr lang="en-US" smtClean="0"/>
              <a:pPr>
                <a:defRPr/>
              </a:pPr>
              <a:t>42</a:t>
            </a:fld>
            <a:endParaRPr lang="en-US"/>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C00000"/>
                </a:solidFill>
              </a:rPr>
              <a:t>Model Forecasts</a:t>
            </a:r>
            <a:endParaRPr lang="en-US" dirty="0">
              <a:solidFill>
                <a:srgbClr val="C00000"/>
              </a:solidFill>
            </a:endParaRPr>
          </a:p>
        </p:txBody>
      </p:sp>
      <p:sp>
        <p:nvSpPr>
          <p:cNvPr id="3" name="Content Placeholder 2"/>
          <p:cNvSpPr>
            <a:spLocks noGrp="1"/>
          </p:cNvSpPr>
          <p:nvPr>
            <p:ph idx="1"/>
          </p:nvPr>
        </p:nvSpPr>
        <p:spPr/>
        <p:txBody>
          <a:bodyPr/>
          <a:lstStyle/>
          <a:p>
            <a:r>
              <a:rPr lang="en-US" sz="2400" dirty="0" smtClean="0">
                <a:solidFill>
                  <a:schemeClr val="bg1"/>
                </a:solidFill>
              </a:rPr>
              <a:t>There are two primary models used to forecast ash dispersion today:</a:t>
            </a:r>
          </a:p>
          <a:p>
            <a:r>
              <a:rPr lang="en-US" sz="2400" dirty="0" smtClean="0">
                <a:solidFill>
                  <a:schemeClr val="bg1"/>
                </a:solidFill>
              </a:rPr>
              <a:t>1. The PUFF model:  a volcanic ash dispersion model originally developed at the Geophysical Institute, University of Alaska Fairbanks by Dr. Hiroshi Tanaka for predicting the movement of eruption clouds (spurred on by the eruption of Mt. Redoubt in 1989). </a:t>
            </a:r>
          </a:p>
          <a:p>
            <a:r>
              <a:rPr lang="en-US" sz="2400" dirty="0" smtClean="0">
                <a:solidFill>
                  <a:schemeClr val="bg1"/>
                </a:solidFill>
              </a:rPr>
              <a:t>2. HYSPLIT:  A hybrid particle dispersion model, the result of a joint effort between NOAA and Australia's Bureau of Meteorology, dating back to around 1980.   The current version is in its 4</a:t>
            </a:r>
            <a:r>
              <a:rPr lang="en-US" sz="2400" baseline="30000" dirty="0" smtClean="0">
                <a:solidFill>
                  <a:schemeClr val="bg1"/>
                </a:solidFill>
              </a:rPr>
              <a:t>th</a:t>
            </a:r>
            <a:r>
              <a:rPr lang="en-US" sz="2400" dirty="0" smtClean="0">
                <a:solidFill>
                  <a:schemeClr val="bg1"/>
                </a:solidFill>
              </a:rPr>
              <a:t> major iteration  and many updates are planned for the future.</a:t>
            </a:r>
            <a:endParaRPr lang="en-US" sz="2400" dirty="0">
              <a:solidFill>
                <a:schemeClr val="bg1"/>
              </a:solidFill>
            </a:endParaRPr>
          </a:p>
        </p:txBody>
      </p:sp>
      <p:sp>
        <p:nvSpPr>
          <p:cNvPr id="4" name="Date Placeholder 3"/>
          <p:cNvSpPr>
            <a:spLocks noGrp="1"/>
          </p:cNvSpPr>
          <p:nvPr>
            <p:ph type="dt" sz="half" idx="10"/>
          </p:nvPr>
        </p:nvSpPr>
        <p:spPr/>
        <p:txBody>
          <a:bodyPr/>
          <a:lstStyle/>
          <a:p>
            <a:pPr>
              <a:defRPr/>
            </a:pPr>
            <a:fld id="{A815DA9C-0A41-4C4B-825B-CB5B9A0C5D1D}" type="datetime1">
              <a:rPr lang="en-US" smtClean="0"/>
              <a:pPr>
                <a:defRPr/>
              </a:pPr>
              <a:t>9/15/2008</a:t>
            </a:fld>
            <a:endParaRPr lang="en-US"/>
          </a:p>
        </p:txBody>
      </p:sp>
      <p:sp>
        <p:nvSpPr>
          <p:cNvPr id="5" name="Slide Number Placeholder 4"/>
          <p:cNvSpPr>
            <a:spLocks noGrp="1"/>
          </p:cNvSpPr>
          <p:nvPr>
            <p:ph type="sldNum" sz="quarter" idx="12"/>
          </p:nvPr>
        </p:nvSpPr>
        <p:spPr/>
        <p:txBody>
          <a:bodyPr/>
          <a:lstStyle/>
          <a:p>
            <a:pPr>
              <a:defRPr/>
            </a:pPr>
            <a:fld id="{7A37F66C-0255-411E-A444-21A7D80BA9C7}" type="slidenum">
              <a:rPr lang="en-US" smtClean="0"/>
              <a:pPr>
                <a:defRPr/>
              </a:pPr>
              <a:t>43</a:t>
            </a:fld>
            <a:endParaRPr lang="en-US"/>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5" name="Rectangle 2"/>
          <p:cNvSpPr>
            <a:spLocks noGrp="1" noChangeArrowheads="1"/>
          </p:cNvSpPr>
          <p:nvPr>
            <p:ph type="title"/>
          </p:nvPr>
        </p:nvSpPr>
        <p:spPr/>
        <p:txBody>
          <a:bodyPr>
            <a:normAutofit fontScale="90000"/>
          </a:bodyPr>
          <a:lstStyle/>
          <a:p>
            <a:pPr fontAlgn="auto">
              <a:spcAft>
                <a:spcPts val="0"/>
              </a:spcAft>
              <a:defRPr/>
            </a:pPr>
            <a:r>
              <a:rPr lang="en-US" dirty="0" smtClean="0">
                <a:solidFill>
                  <a:srgbClr val="C00000"/>
                </a:solidFill>
              </a:rPr>
              <a:t>Characteristics of the PUFF Model</a:t>
            </a:r>
          </a:p>
        </p:txBody>
      </p:sp>
      <p:sp>
        <p:nvSpPr>
          <p:cNvPr id="20483" name="Rectangle 3"/>
          <p:cNvSpPr>
            <a:spLocks noGrp="1" noChangeArrowheads="1"/>
          </p:cNvSpPr>
          <p:nvPr>
            <p:ph idx="1"/>
          </p:nvPr>
        </p:nvSpPr>
        <p:spPr/>
        <p:txBody>
          <a:bodyPr/>
          <a:lstStyle/>
          <a:p>
            <a:r>
              <a:rPr lang="en-US" sz="2000" dirty="0" smtClean="0">
                <a:solidFill>
                  <a:schemeClr val="bg1"/>
                </a:solidFill>
              </a:rPr>
              <a:t>The PUFF model is a </a:t>
            </a:r>
            <a:r>
              <a:rPr lang="en-US" sz="2000" dirty="0" err="1" smtClean="0">
                <a:solidFill>
                  <a:schemeClr val="bg1"/>
                </a:solidFill>
              </a:rPr>
              <a:t>Lagrangian</a:t>
            </a:r>
            <a:r>
              <a:rPr lang="en-US" sz="2000" dirty="0" smtClean="0">
                <a:solidFill>
                  <a:schemeClr val="bg1"/>
                </a:solidFill>
              </a:rPr>
              <a:t> trajectory volcanic ash tracking model developed to simulate the movement of airborne ash in near real-time following a volcanic eruption. *</a:t>
            </a:r>
          </a:p>
          <a:p>
            <a:r>
              <a:rPr lang="en-US" sz="2000" dirty="0" smtClean="0">
                <a:solidFill>
                  <a:schemeClr val="bg1"/>
                </a:solidFill>
              </a:rPr>
              <a:t>The model tracks particles through a </a:t>
            </a:r>
            <a:r>
              <a:rPr lang="en-US" sz="2000" dirty="0" err="1" smtClean="0">
                <a:solidFill>
                  <a:schemeClr val="bg1"/>
                </a:solidFill>
              </a:rPr>
              <a:t>Lagrangian</a:t>
            </a:r>
            <a:r>
              <a:rPr lang="en-US" sz="2000" dirty="0" smtClean="0">
                <a:solidFill>
                  <a:schemeClr val="bg1"/>
                </a:solidFill>
              </a:rPr>
              <a:t> formulation of advection, fallout and turbulent diffusion. The ash source is simulated by releasing ash puffs at regular intervals.</a:t>
            </a:r>
          </a:p>
          <a:p>
            <a:r>
              <a:rPr lang="en-US" sz="2000" dirty="0" smtClean="0">
                <a:solidFill>
                  <a:schemeClr val="bg1"/>
                </a:solidFill>
              </a:rPr>
              <a:t>Each puff contains the appropriate fraction of the ash mass and is </a:t>
            </a:r>
            <a:r>
              <a:rPr lang="en-US" sz="2000" dirty="0" err="1" smtClean="0">
                <a:solidFill>
                  <a:schemeClr val="bg1"/>
                </a:solidFill>
              </a:rPr>
              <a:t>advected</a:t>
            </a:r>
            <a:r>
              <a:rPr lang="en-US" sz="2000" dirty="0" smtClean="0">
                <a:solidFill>
                  <a:schemeClr val="bg1"/>
                </a:solidFill>
              </a:rPr>
              <a:t> according to the trajectory of its center position.</a:t>
            </a:r>
          </a:p>
          <a:p>
            <a:r>
              <a:rPr lang="en-US" sz="2000" dirty="0" smtClean="0">
                <a:solidFill>
                  <a:schemeClr val="bg1"/>
                </a:solidFill>
              </a:rPr>
              <a:t>The size of the “puff” in three dimensions expands in time to account for the dispersive nature of a dynamic atmosphere.</a:t>
            </a:r>
          </a:p>
          <a:p>
            <a:r>
              <a:rPr lang="en-US" sz="2000" dirty="0" smtClean="0">
                <a:solidFill>
                  <a:schemeClr val="bg1"/>
                </a:solidFill>
              </a:rPr>
              <a:t>Concentrations are calculated at specific points on a grid by assuming that the concentrations within the puff have a defined spatial distribution (</a:t>
            </a:r>
            <a:r>
              <a:rPr lang="en-US" sz="2000" dirty="0" err="1" smtClean="0">
                <a:solidFill>
                  <a:schemeClr val="bg1"/>
                </a:solidFill>
              </a:rPr>
              <a:t>Eulerian</a:t>
            </a:r>
            <a:r>
              <a:rPr lang="en-US" sz="2000" dirty="0" smtClean="0">
                <a:solidFill>
                  <a:schemeClr val="bg1"/>
                </a:solidFill>
              </a:rPr>
              <a:t>).</a:t>
            </a:r>
          </a:p>
          <a:p>
            <a:endParaRPr lang="en-US" sz="2000" dirty="0" smtClean="0"/>
          </a:p>
        </p:txBody>
      </p:sp>
      <p:sp>
        <p:nvSpPr>
          <p:cNvPr id="15362" name="Date Placeholder 3"/>
          <p:cNvSpPr>
            <a:spLocks noGrp="1"/>
          </p:cNvSpPr>
          <p:nvPr>
            <p:ph type="dt" sz="quarter" idx="10"/>
          </p:nvPr>
        </p:nvSpPr>
        <p:spPr>
          <a:xfrm>
            <a:off x="457200" y="6324601"/>
            <a:ext cx="7391400" cy="457200"/>
          </a:xfrm>
        </p:spPr>
        <p:txBody>
          <a:bodyPr/>
          <a:lstStyle/>
          <a:p>
            <a:pPr>
              <a:defRPr/>
            </a:pPr>
            <a:r>
              <a:rPr lang="en-US" dirty="0" smtClean="0"/>
              <a:t>*Searcy, C., Dean, K., Stringer, W., 1998, PUFF: A </a:t>
            </a:r>
            <a:r>
              <a:rPr lang="en-US" dirty="0" err="1" smtClean="0"/>
              <a:t>Lagrangian</a:t>
            </a:r>
            <a:r>
              <a:rPr lang="en-US" dirty="0" smtClean="0"/>
              <a:t> Trajectory Volcanic Ash Tracking Model, Journal of </a:t>
            </a:r>
            <a:r>
              <a:rPr lang="en-US" dirty="0" err="1" smtClean="0"/>
              <a:t>Volcanology</a:t>
            </a:r>
            <a:r>
              <a:rPr lang="en-US" dirty="0" smtClean="0"/>
              <a:t> and Geothermal Research (80) 1-16 </a:t>
            </a:r>
            <a:endParaRPr lang="en-US" dirty="0"/>
          </a:p>
        </p:txBody>
      </p:sp>
      <p:sp>
        <p:nvSpPr>
          <p:cNvPr id="15364" name="Slide Number Placeholder 5"/>
          <p:cNvSpPr>
            <a:spLocks noGrp="1"/>
          </p:cNvSpPr>
          <p:nvPr>
            <p:ph type="sldNum" sz="quarter" idx="12"/>
          </p:nvPr>
        </p:nvSpPr>
        <p:spPr/>
        <p:txBody>
          <a:bodyPr/>
          <a:lstStyle/>
          <a:p>
            <a:pPr>
              <a:defRPr/>
            </a:pPr>
            <a:fld id="{75540777-FBE3-4F0C-B2FD-1DD0A082D8C1}" type="slidenum">
              <a:rPr lang="en-US"/>
              <a:pPr>
                <a:defRPr/>
              </a:pPr>
              <a:t>44</a:t>
            </a:fld>
            <a:endParaRPr lang="en-US"/>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0"/>
            <a:ext cx="8229600" cy="1143000"/>
          </a:xfrm>
        </p:spPr>
        <p:txBody>
          <a:bodyPr/>
          <a:lstStyle/>
          <a:p>
            <a:r>
              <a:rPr lang="en-US" dirty="0" smtClean="0">
                <a:solidFill>
                  <a:srgbClr val="C00000"/>
                </a:solidFill>
              </a:rPr>
              <a:t>Example of the PUFF Model</a:t>
            </a:r>
            <a:endParaRPr lang="en-US" dirty="0">
              <a:solidFill>
                <a:srgbClr val="C00000"/>
              </a:solidFill>
            </a:endParaRPr>
          </a:p>
        </p:txBody>
      </p:sp>
      <p:sp>
        <p:nvSpPr>
          <p:cNvPr id="4" name="Date Placeholder 3"/>
          <p:cNvSpPr>
            <a:spLocks noGrp="1"/>
          </p:cNvSpPr>
          <p:nvPr>
            <p:ph type="dt" sz="half" idx="10"/>
          </p:nvPr>
        </p:nvSpPr>
        <p:spPr/>
        <p:txBody>
          <a:bodyPr/>
          <a:lstStyle/>
          <a:p>
            <a:pPr>
              <a:defRPr/>
            </a:pPr>
            <a:fld id="{A815DA9C-0A41-4C4B-825B-CB5B9A0C5D1D}" type="datetime1">
              <a:rPr lang="en-US" smtClean="0"/>
              <a:pPr>
                <a:defRPr/>
              </a:pPr>
              <a:t>9/15/2008</a:t>
            </a:fld>
            <a:endParaRPr lang="en-US"/>
          </a:p>
        </p:txBody>
      </p:sp>
      <p:sp>
        <p:nvSpPr>
          <p:cNvPr id="5" name="Slide Number Placeholder 4"/>
          <p:cNvSpPr>
            <a:spLocks noGrp="1"/>
          </p:cNvSpPr>
          <p:nvPr>
            <p:ph type="sldNum" sz="quarter" idx="12"/>
          </p:nvPr>
        </p:nvSpPr>
        <p:spPr/>
        <p:txBody>
          <a:bodyPr/>
          <a:lstStyle/>
          <a:p>
            <a:pPr>
              <a:defRPr/>
            </a:pPr>
            <a:fld id="{7A37F66C-0255-411E-A444-21A7D80BA9C7}" type="slidenum">
              <a:rPr lang="en-US" smtClean="0"/>
              <a:pPr>
                <a:defRPr/>
              </a:pPr>
              <a:t>45</a:t>
            </a:fld>
            <a:endParaRPr lang="en-US"/>
          </a:p>
        </p:txBody>
      </p:sp>
      <p:pic>
        <p:nvPicPr>
          <p:cNvPr id="8" name="Content Placeholder 7" descr="08.255.1200_ash.png"/>
          <p:cNvPicPr>
            <a:picLocks noGrp="1" noChangeAspect="1"/>
          </p:cNvPicPr>
          <p:nvPr>
            <p:ph idx="1"/>
          </p:nvPr>
        </p:nvPicPr>
        <p:blipFill>
          <a:blip r:embed="rId3"/>
          <a:stretch>
            <a:fillRect/>
          </a:stretch>
        </p:blipFill>
        <p:spPr>
          <a:xfrm>
            <a:off x="609600" y="1143000"/>
            <a:ext cx="7848600" cy="5181600"/>
          </a:xfrm>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fontScale="90000"/>
          </a:bodyPr>
          <a:lstStyle/>
          <a:p>
            <a:r>
              <a:rPr lang="en-US" dirty="0" smtClean="0">
                <a:solidFill>
                  <a:srgbClr val="C00000"/>
                </a:solidFill>
              </a:rPr>
              <a:t>Characteristics of the HYSPLIT Model</a:t>
            </a:r>
            <a:endParaRPr lang="en-US" dirty="0">
              <a:solidFill>
                <a:srgbClr val="C00000"/>
              </a:solidFill>
            </a:endParaRPr>
          </a:p>
        </p:txBody>
      </p:sp>
      <p:sp>
        <p:nvSpPr>
          <p:cNvPr id="3" name="Content Placeholder 2"/>
          <p:cNvSpPr>
            <a:spLocks noGrp="1"/>
          </p:cNvSpPr>
          <p:nvPr>
            <p:ph idx="1"/>
          </p:nvPr>
        </p:nvSpPr>
        <p:spPr>
          <a:xfrm>
            <a:off x="457200" y="1371600"/>
            <a:ext cx="8229600" cy="4937125"/>
          </a:xfrm>
        </p:spPr>
        <p:txBody>
          <a:bodyPr/>
          <a:lstStyle/>
          <a:p>
            <a:r>
              <a:rPr lang="en-US" sz="2400" dirty="0" smtClean="0">
                <a:solidFill>
                  <a:schemeClr val="bg1"/>
                </a:solidFill>
              </a:rPr>
              <a:t>HYSPLIT stands for “Hybrid Single-Particle </a:t>
            </a:r>
            <a:r>
              <a:rPr lang="en-US" sz="2400" dirty="0" err="1" smtClean="0">
                <a:solidFill>
                  <a:schemeClr val="bg1"/>
                </a:solidFill>
              </a:rPr>
              <a:t>Lagrangian</a:t>
            </a:r>
            <a:r>
              <a:rPr lang="en-US" sz="2400" dirty="0" smtClean="0">
                <a:solidFill>
                  <a:schemeClr val="bg1"/>
                </a:solidFill>
              </a:rPr>
              <a:t> Integrated Trajectory.” </a:t>
            </a:r>
          </a:p>
          <a:p>
            <a:r>
              <a:rPr lang="en-US" sz="2400" dirty="0" smtClean="0">
                <a:solidFill>
                  <a:schemeClr val="bg1"/>
                </a:solidFill>
              </a:rPr>
              <a:t>HYSPLIT is a mix between </a:t>
            </a:r>
            <a:r>
              <a:rPr lang="en-US" sz="2400" dirty="0" err="1" smtClean="0">
                <a:solidFill>
                  <a:schemeClr val="bg1"/>
                </a:solidFill>
              </a:rPr>
              <a:t>Eulerian</a:t>
            </a:r>
            <a:r>
              <a:rPr lang="en-US" sz="2400" dirty="0" smtClean="0">
                <a:solidFill>
                  <a:schemeClr val="bg1"/>
                </a:solidFill>
              </a:rPr>
              <a:t> and </a:t>
            </a:r>
            <a:r>
              <a:rPr lang="en-US" sz="2400" dirty="0" err="1" smtClean="0">
                <a:solidFill>
                  <a:schemeClr val="bg1"/>
                </a:solidFill>
              </a:rPr>
              <a:t>Lagrangian</a:t>
            </a:r>
            <a:r>
              <a:rPr lang="en-US" sz="2400" dirty="0" smtClean="0">
                <a:solidFill>
                  <a:schemeClr val="bg1"/>
                </a:solidFill>
              </a:rPr>
              <a:t> approaches with advection and diffusion represented in a </a:t>
            </a:r>
            <a:r>
              <a:rPr lang="en-US" sz="2400" dirty="0" err="1" smtClean="0">
                <a:solidFill>
                  <a:schemeClr val="bg1"/>
                </a:solidFill>
              </a:rPr>
              <a:t>Lagrangian</a:t>
            </a:r>
            <a:r>
              <a:rPr lang="en-US" sz="2400" dirty="0" smtClean="0">
                <a:solidFill>
                  <a:schemeClr val="bg1"/>
                </a:solidFill>
              </a:rPr>
              <a:t> framework but concentrations of ash</a:t>
            </a:r>
          </a:p>
          <a:p>
            <a:pPr>
              <a:buNone/>
            </a:pPr>
            <a:r>
              <a:rPr lang="en-US" sz="2400" dirty="0" smtClean="0">
                <a:solidFill>
                  <a:schemeClr val="bg1"/>
                </a:solidFill>
              </a:rPr>
              <a:t>     calculated on a fixed grid.</a:t>
            </a:r>
          </a:p>
          <a:p>
            <a:r>
              <a:rPr lang="en-US" sz="2400" dirty="0" smtClean="0">
                <a:solidFill>
                  <a:schemeClr val="bg1"/>
                </a:solidFill>
              </a:rPr>
              <a:t>The transport and dispersion of the ash cloud is calculated through the release of a single puff, whereas the PUFF model releases puffs continually.</a:t>
            </a:r>
          </a:p>
          <a:p>
            <a:r>
              <a:rPr lang="en-US" sz="2400" dirty="0" smtClean="0">
                <a:solidFill>
                  <a:schemeClr val="bg1"/>
                </a:solidFill>
              </a:rPr>
              <a:t>On January 25, 2005, NOAA NCEP began running HYSPLIT instead of VAFTAD for volcanic ash dispersion modeling. </a:t>
            </a:r>
          </a:p>
          <a:p>
            <a:endParaRPr lang="en-US" dirty="0" smtClean="0"/>
          </a:p>
          <a:p>
            <a:r>
              <a:rPr lang="en-US" dirty="0" smtClean="0"/>
              <a:t> </a:t>
            </a:r>
          </a:p>
          <a:p>
            <a:endParaRPr lang="en-US" dirty="0"/>
          </a:p>
        </p:txBody>
      </p:sp>
      <p:sp>
        <p:nvSpPr>
          <p:cNvPr id="4" name="Date Placeholder 3"/>
          <p:cNvSpPr>
            <a:spLocks noGrp="1"/>
          </p:cNvSpPr>
          <p:nvPr>
            <p:ph type="dt" sz="half" idx="10"/>
          </p:nvPr>
        </p:nvSpPr>
        <p:spPr/>
        <p:txBody>
          <a:bodyPr/>
          <a:lstStyle/>
          <a:p>
            <a:pPr>
              <a:defRPr/>
            </a:pPr>
            <a:fld id="{A815DA9C-0A41-4C4B-825B-CB5B9A0C5D1D}" type="datetime1">
              <a:rPr lang="en-US" smtClean="0"/>
              <a:pPr>
                <a:defRPr/>
              </a:pPr>
              <a:t>9/15/2008</a:t>
            </a:fld>
            <a:endParaRPr lang="en-US"/>
          </a:p>
        </p:txBody>
      </p:sp>
      <p:sp>
        <p:nvSpPr>
          <p:cNvPr id="5" name="Slide Number Placeholder 4"/>
          <p:cNvSpPr>
            <a:spLocks noGrp="1"/>
          </p:cNvSpPr>
          <p:nvPr>
            <p:ph type="sldNum" sz="quarter" idx="12"/>
          </p:nvPr>
        </p:nvSpPr>
        <p:spPr/>
        <p:txBody>
          <a:bodyPr/>
          <a:lstStyle/>
          <a:p>
            <a:pPr>
              <a:defRPr/>
            </a:pPr>
            <a:fld id="{7A37F66C-0255-411E-A444-21A7D80BA9C7}" type="slidenum">
              <a:rPr lang="en-US" smtClean="0"/>
              <a:pPr>
                <a:defRPr/>
              </a:pPr>
              <a:t>46</a:t>
            </a:fld>
            <a:endParaRPr lang="en-US"/>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905000"/>
            <a:ext cx="3048000" cy="2057400"/>
          </a:xfrm>
        </p:spPr>
        <p:txBody>
          <a:bodyPr>
            <a:normAutofit/>
          </a:bodyPr>
          <a:lstStyle/>
          <a:p>
            <a:r>
              <a:rPr lang="en-US" sz="3200" dirty="0" smtClean="0">
                <a:solidFill>
                  <a:srgbClr val="C00000"/>
                </a:solidFill>
              </a:rPr>
              <a:t>Examples of the HYSPLIT Model</a:t>
            </a:r>
            <a:endParaRPr lang="en-US" sz="3200" dirty="0">
              <a:solidFill>
                <a:srgbClr val="C00000"/>
              </a:solidFill>
            </a:endParaRPr>
          </a:p>
        </p:txBody>
      </p:sp>
      <p:pic>
        <p:nvPicPr>
          <p:cNvPr id="15" name="Content Placeholder 14" descr="volc3_GFS_006.gif"/>
          <p:cNvPicPr>
            <a:picLocks noGrp="1" noChangeAspect="1"/>
          </p:cNvPicPr>
          <p:nvPr>
            <p:ph idx="1"/>
          </p:nvPr>
        </p:nvPicPr>
        <p:blipFill>
          <a:blip r:embed="rId3"/>
          <a:stretch>
            <a:fillRect/>
          </a:stretch>
        </p:blipFill>
        <p:spPr>
          <a:xfrm>
            <a:off x="3352800" y="304800"/>
            <a:ext cx="5181600" cy="6096000"/>
          </a:xfrm>
        </p:spPr>
      </p:pic>
      <p:sp>
        <p:nvSpPr>
          <p:cNvPr id="4" name="Date Placeholder 3"/>
          <p:cNvSpPr>
            <a:spLocks noGrp="1"/>
          </p:cNvSpPr>
          <p:nvPr>
            <p:ph type="dt" sz="half" idx="10"/>
          </p:nvPr>
        </p:nvSpPr>
        <p:spPr/>
        <p:txBody>
          <a:bodyPr/>
          <a:lstStyle/>
          <a:p>
            <a:pPr>
              <a:defRPr/>
            </a:pPr>
            <a:fld id="{A815DA9C-0A41-4C4B-825B-CB5B9A0C5D1D}" type="datetime1">
              <a:rPr lang="en-US" smtClean="0"/>
              <a:pPr>
                <a:defRPr/>
              </a:pPr>
              <a:t>9/15/2008</a:t>
            </a:fld>
            <a:endParaRPr lang="en-US"/>
          </a:p>
        </p:txBody>
      </p:sp>
      <p:sp>
        <p:nvSpPr>
          <p:cNvPr id="5" name="Slide Number Placeholder 4"/>
          <p:cNvSpPr>
            <a:spLocks noGrp="1"/>
          </p:cNvSpPr>
          <p:nvPr>
            <p:ph type="sldNum" sz="quarter" idx="12"/>
          </p:nvPr>
        </p:nvSpPr>
        <p:spPr/>
        <p:txBody>
          <a:bodyPr/>
          <a:lstStyle/>
          <a:p>
            <a:pPr>
              <a:defRPr/>
            </a:pPr>
            <a:fld id="{7A37F66C-0255-411E-A444-21A7D80BA9C7}" type="slidenum">
              <a:rPr lang="en-US" smtClean="0"/>
              <a:pPr>
                <a:defRPr/>
              </a:pPr>
              <a:t>47</a:t>
            </a:fld>
            <a:endParaRPr lang="en-US"/>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715962"/>
          </a:xfrm>
        </p:spPr>
        <p:txBody>
          <a:bodyPr>
            <a:normAutofit/>
          </a:bodyPr>
          <a:lstStyle/>
          <a:p>
            <a:r>
              <a:rPr lang="en-US" sz="3200" dirty="0" smtClean="0">
                <a:solidFill>
                  <a:srgbClr val="C00000"/>
                </a:solidFill>
              </a:rPr>
              <a:t>Examples of the HYSPLIT Model…</a:t>
            </a:r>
            <a:endParaRPr lang="en-US" sz="3200" dirty="0">
              <a:solidFill>
                <a:srgbClr val="C00000"/>
              </a:solidFill>
            </a:endParaRPr>
          </a:p>
        </p:txBody>
      </p:sp>
      <p:pic>
        <p:nvPicPr>
          <p:cNvPr id="9" name="Content Placeholder 8" descr="2338_volc00cropped.gif"/>
          <p:cNvPicPr>
            <a:picLocks noGrp="1" noChangeAspect="1"/>
          </p:cNvPicPr>
          <p:nvPr>
            <p:ph sz="half" idx="1"/>
          </p:nvPr>
        </p:nvPicPr>
        <p:blipFill>
          <a:blip r:embed="rId3"/>
          <a:stretch>
            <a:fillRect/>
          </a:stretch>
        </p:blipFill>
        <p:spPr>
          <a:xfrm>
            <a:off x="533400" y="838200"/>
            <a:ext cx="3886200" cy="5486400"/>
          </a:xfrm>
        </p:spPr>
      </p:pic>
      <p:pic>
        <p:nvPicPr>
          <p:cNvPr id="11" name="Content Placeholder 10" descr="2338_volc01.gif"/>
          <p:cNvPicPr>
            <a:picLocks noGrp="1" noChangeAspect="1"/>
          </p:cNvPicPr>
          <p:nvPr>
            <p:ph sz="half" idx="2"/>
          </p:nvPr>
        </p:nvPicPr>
        <p:blipFill>
          <a:blip r:embed="rId4"/>
          <a:stretch>
            <a:fillRect/>
          </a:stretch>
        </p:blipFill>
        <p:spPr>
          <a:xfrm>
            <a:off x="4724400" y="838200"/>
            <a:ext cx="3962400" cy="5486400"/>
          </a:xfrm>
        </p:spPr>
      </p:pic>
      <p:sp>
        <p:nvSpPr>
          <p:cNvPr id="4" name="Date Placeholder 3"/>
          <p:cNvSpPr>
            <a:spLocks noGrp="1"/>
          </p:cNvSpPr>
          <p:nvPr>
            <p:ph type="dt" sz="half" idx="10"/>
          </p:nvPr>
        </p:nvSpPr>
        <p:spPr/>
        <p:txBody>
          <a:bodyPr/>
          <a:lstStyle/>
          <a:p>
            <a:pPr>
              <a:defRPr/>
            </a:pPr>
            <a:fld id="{A815DA9C-0A41-4C4B-825B-CB5B9A0C5D1D}" type="datetime1">
              <a:rPr lang="en-US" smtClean="0"/>
              <a:pPr>
                <a:defRPr/>
              </a:pPr>
              <a:t>9/15/2008</a:t>
            </a:fld>
            <a:endParaRPr lang="en-US"/>
          </a:p>
        </p:txBody>
      </p:sp>
      <p:sp>
        <p:nvSpPr>
          <p:cNvPr id="5" name="Slide Number Placeholder 4"/>
          <p:cNvSpPr>
            <a:spLocks noGrp="1"/>
          </p:cNvSpPr>
          <p:nvPr>
            <p:ph type="sldNum" sz="quarter" idx="12"/>
          </p:nvPr>
        </p:nvSpPr>
        <p:spPr/>
        <p:txBody>
          <a:bodyPr/>
          <a:lstStyle/>
          <a:p>
            <a:pPr>
              <a:defRPr/>
            </a:pPr>
            <a:fld id="{7A37F66C-0255-411E-A444-21A7D80BA9C7}" type="slidenum">
              <a:rPr lang="en-US" smtClean="0"/>
              <a:pPr>
                <a:defRPr/>
              </a:pPr>
              <a:t>48</a:t>
            </a:fld>
            <a:endParaRPr lang="en-US"/>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792162"/>
          </a:xfrm>
        </p:spPr>
        <p:txBody>
          <a:bodyPr>
            <a:normAutofit/>
          </a:bodyPr>
          <a:lstStyle/>
          <a:p>
            <a:r>
              <a:rPr lang="en-US" sz="3200" dirty="0" smtClean="0">
                <a:solidFill>
                  <a:srgbClr val="C00000"/>
                </a:solidFill>
              </a:rPr>
              <a:t>Examples of the HYSPLIT Model…</a:t>
            </a:r>
            <a:endParaRPr lang="en-US" sz="3200" dirty="0">
              <a:solidFill>
                <a:srgbClr val="C00000"/>
              </a:solidFill>
            </a:endParaRPr>
          </a:p>
        </p:txBody>
      </p:sp>
      <p:sp>
        <p:nvSpPr>
          <p:cNvPr id="4" name="Date Placeholder 3"/>
          <p:cNvSpPr>
            <a:spLocks noGrp="1"/>
          </p:cNvSpPr>
          <p:nvPr>
            <p:ph type="dt" sz="half" idx="10"/>
          </p:nvPr>
        </p:nvSpPr>
        <p:spPr/>
        <p:txBody>
          <a:bodyPr/>
          <a:lstStyle/>
          <a:p>
            <a:pPr>
              <a:defRPr/>
            </a:pPr>
            <a:fld id="{A815DA9C-0A41-4C4B-825B-CB5B9A0C5D1D}" type="datetime1">
              <a:rPr lang="en-US" smtClean="0"/>
              <a:pPr>
                <a:defRPr/>
              </a:pPr>
              <a:t>9/15/2008</a:t>
            </a:fld>
            <a:endParaRPr lang="en-US"/>
          </a:p>
        </p:txBody>
      </p:sp>
      <p:sp>
        <p:nvSpPr>
          <p:cNvPr id="5" name="Slide Number Placeholder 4"/>
          <p:cNvSpPr>
            <a:spLocks noGrp="1"/>
          </p:cNvSpPr>
          <p:nvPr>
            <p:ph type="sldNum" sz="quarter" idx="12"/>
          </p:nvPr>
        </p:nvSpPr>
        <p:spPr/>
        <p:txBody>
          <a:bodyPr/>
          <a:lstStyle/>
          <a:p>
            <a:pPr>
              <a:defRPr/>
            </a:pPr>
            <a:fld id="{7A37F66C-0255-411E-A444-21A7D80BA9C7}" type="slidenum">
              <a:rPr lang="en-US" smtClean="0"/>
              <a:pPr>
                <a:defRPr/>
              </a:pPr>
              <a:t>49</a:t>
            </a:fld>
            <a:endParaRPr lang="en-US"/>
          </a:p>
        </p:txBody>
      </p:sp>
      <p:pic>
        <p:nvPicPr>
          <p:cNvPr id="12" name="Content Placeholder 11" descr="volc4_f1.gif"/>
          <p:cNvPicPr>
            <a:picLocks noGrp="1" noChangeAspect="1"/>
          </p:cNvPicPr>
          <p:nvPr>
            <p:ph idx="1"/>
          </p:nvPr>
        </p:nvPicPr>
        <p:blipFill>
          <a:blip r:embed="rId3"/>
          <a:stretch>
            <a:fillRect/>
          </a:stretch>
        </p:blipFill>
        <p:spPr>
          <a:xfrm>
            <a:off x="762000" y="914400"/>
            <a:ext cx="7620000" cy="5394325"/>
          </a:xfr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fontAlgn="auto">
              <a:spcAft>
                <a:spcPts val="0"/>
              </a:spcAft>
              <a:defRPr/>
            </a:pPr>
            <a:r>
              <a:rPr lang="en-US" dirty="0" smtClean="0">
                <a:solidFill>
                  <a:srgbClr val="C00000"/>
                </a:solidFill>
              </a:rPr>
              <a:t>Volcanic Ash: How it’s formed</a:t>
            </a:r>
            <a:endParaRPr lang="en-US" dirty="0">
              <a:solidFill>
                <a:srgbClr val="C00000"/>
              </a:solidFill>
            </a:endParaRPr>
          </a:p>
        </p:txBody>
      </p:sp>
      <p:sp>
        <p:nvSpPr>
          <p:cNvPr id="7171" name="Content Placeholder 2"/>
          <p:cNvSpPr>
            <a:spLocks noGrp="1"/>
          </p:cNvSpPr>
          <p:nvPr>
            <p:ph idx="1"/>
          </p:nvPr>
        </p:nvSpPr>
        <p:spPr>
          <a:xfrm>
            <a:off x="457200" y="1600200"/>
            <a:ext cx="8229600" cy="4876800"/>
          </a:xfrm>
        </p:spPr>
        <p:txBody>
          <a:bodyPr/>
          <a:lstStyle/>
          <a:p>
            <a:r>
              <a:rPr lang="en-US" dirty="0" smtClean="0">
                <a:solidFill>
                  <a:schemeClr val="bg1"/>
                </a:solidFill>
              </a:rPr>
              <a:t>Volcanic ash forms during explosive e</a:t>
            </a:r>
            <a:r>
              <a:rPr lang="fr-FR" dirty="0" err="1" smtClean="0">
                <a:solidFill>
                  <a:schemeClr val="bg1"/>
                </a:solidFill>
              </a:rPr>
              <a:t>ruptions</a:t>
            </a:r>
            <a:r>
              <a:rPr lang="fr-FR" dirty="0" smtClean="0">
                <a:solidFill>
                  <a:schemeClr val="bg1"/>
                </a:solidFill>
              </a:rPr>
              <a:t> </a:t>
            </a:r>
            <a:r>
              <a:rPr lang="en-US" dirty="0" smtClean="0">
                <a:solidFill>
                  <a:schemeClr val="bg1"/>
                </a:solidFill>
              </a:rPr>
              <a:t>when gases dissolved in the molten rock and under great pressure, expand and escape violently into the air.  The force of the escaping gas then  fiercely shatters the airborne, solidifying rocks.</a:t>
            </a:r>
          </a:p>
          <a:p>
            <a:r>
              <a:rPr lang="en-US" dirty="0" smtClean="0">
                <a:solidFill>
                  <a:schemeClr val="bg1"/>
                </a:solidFill>
              </a:rPr>
              <a:t>Once in the air, and due to acquired momentum along with buoyancy effects, the hot ash (and other escaping gases) quickly rises and forms an eruption column that often reaches to more than 30,000 feet in elevation.</a:t>
            </a:r>
          </a:p>
          <a:p>
            <a:endParaRPr lang="en-US" sz="2000" dirty="0" smtClean="0"/>
          </a:p>
        </p:txBody>
      </p:sp>
      <p:sp>
        <p:nvSpPr>
          <p:cNvPr id="4" name="Date Placeholder 3"/>
          <p:cNvSpPr>
            <a:spLocks noGrp="1"/>
          </p:cNvSpPr>
          <p:nvPr>
            <p:ph type="dt" sz="quarter" idx="10"/>
          </p:nvPr>
        </p:nvSpPr>
        <p:spPr/>
        <p:txBody>
          <a:bodyPr/>
          <a:lstStyle/>
          <a:p>
            <a:pPr>
              <a:defRPr/>
            </a:pPr>
            <a:fld id="{9FCE5F04-31F0-40B1-834C-17832182210D}" type="datetime1">
              <a:rPr lang="en-US"/>
              <a:pPr>
                <a:defRPr/>
              </a:pPr>
              <a:t>9/15/2008</a:t>
            </a:fld>
            <a:endParaRPr lang="en-US"/>
          </a:p>
        </p:txBody>
      </p:sp>
      <p:sp>
        <p:nvSpPr>
          <p:cNvPr id="5" name="Slide Number Placeholder 4"/>
          <p:cNvSpPr>
            <a:spLocks noGrp="1"/>
          </p:cNvSpPr>
          <p:nvPr>
            <p:ph type="sldNum" sz="quarter" idx="12"/>
          </p:nvPr>
        </p:nvSpPr>
        <p:spPr/>
        <p:txBody>
          <a:bodyPr/>
          <a:lstStyle/>
          <a:p>
            <a:pPr>
              <a:defRPr/>
            </a:pPr>
            <a:fld id="{F09A4C4E-F10D-416E-9B4E-B0758DCABE0B}" type="slidenum">
              <a:rPr lang="en-US"/>
              <a:pPr>
                <a:defRPr/>
              </a:pPr>
              <a:t>5</a:t>
            </a:fld>
            <a:endParaRPr lang="en-US"/>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838200"/>
            <a:ext cx="2362200" cy="5105400"/>
          </a:xfrm>
        </p:spPr>
        <p:txBody>
          <a:bodyPr>
            <a:noAutofit/>
          </a:bodyPr>
          <a:lstStyle/>
          <a:p>
            <a:r>
              <a:rPr lang="en-US" sz="3200" dirty="0" smtClean="0">
                <a:solidFill>
                  <a:srgbClr val="C00000"/>
                </a:solidFill>
              </a:rPr>
              <a:t>Other Models: </a:t>
            </a:r>
            <a:br>
              <a:rPr lang="en-US" sz="3200" dirty="0" smtClean="0">
                <a:solidFill>
                  <a:srgbClr val="C00000"/>
                </a:solidFill>
              </a:rPr>
            </a:br>
            <a:r>
              <a:rPr lang="en-US" sz="3200" dirty="0" smtClean="0">
                <a:solidFill>
                  <a:srgbClr val="C00000"/>
                </a:solidFill>
              </a:rPr>
              <a:t/>
            </a:r>
            <a:br>
              <a:rPr lang="en-US" sz="3200" dirty="0" smtClean="0">
                <a:solidFill>
                  <a:srgbClr val="C00000"/>
                </a:solidFill>
              </a:rPr>
            </a:br>
            <a:r>
              <a:rPr lang="en-US" sz="3200" dirty="0" smtClean="0">
                <a:solidFill>
                  <a:srgbClr val="C00000"/>
                </a:solidFill>
              </a:rPr>
              <a:t>The CANERM  - Canadian Emergency Response Model.</a:t>
            </a:r>
            <a:endParaRPr lang="en-US" sz="3200" dirty="0">
              <a:solidFill>
                <a:srgbClr val="C00000"/>
              </a:solidFill>
            </a:endParaRPr>
          </a:p>
        </p:txBody>
      </p:sp>
      <p:sp>
        <p:nvSpPr>
          <p:cNvPr id="4" name="Date Placeholder 3"/>
          <p:cNvSpPr>
            <a:spLocks noGrp="1"/>
          </p:cNvSpPr>
          <p:nvPr>
            <p:ph type="dt" sz="half" idx="10"/>
          </p:nvPr>
        </p:nvSpPr>
        <p:spPr/>
        <p:txBody>
          <a:bodyPr/>
          <a:lstStyle/>
          <a:p>
            <a:pPr>
              <a:defRPr/>
            </a:pPr>
            <a:fld id="{A815DA9C-0A41-4C4B-825B-CB5B9A0C5D1D}" type="datetime1">
              <a:rPr lang="en-US" smtClean="0"/>
              <a:pPr>
                <a:defRPr/>
              </a:pPr>
              <a:t>9/15/2008</a:t>
            </a:fld>
            <a:endParaRPr lang="en-US"/>
          </a:p>
        </p:txBody>
      </p:sp>
      <p:sp>
        <p:nvSpPr>
          <p:cNvPr id="5" name="Slide Number Placeholder 4"/>
          <p:cNvSpPr>
            <a:spLocks noGrp="1"/>
          </p:cNvSpPr>
          <p:nvPr>
            <p:ph type="sldNum" sz="quarter" idx="12"/>
          </p:nvPr>
        </p:nvSpPr>
        <p:spPr/>
        <p:txBody>
          <a:bodyPr/>
          <a:lstStyle/>
          <a:p>
            <a:pPr>
              <a:defRPr/>
            </a:pPr>
            <a:fld id="{7A37F66C-0255-411E-A444-21A7D80BA9C7}" type="slidenum">
              <a:rPr lang="en-US" smtClean="0"/>
              <a:pPr>
                <a:defRPr/>
              </a:pPr>
              <a:t>50</a:t>
            </a:fld>
            <a:endParaRPr lang="en-US"/>
          </a:p>
        </p:txBody>
      </p:sp>
      <p:pic>
        <p:nvPicPr>
          <p:cNvPr id="8" name="Content Placeholder 7" descr="traj_okmok_watch_12Z.png"/>
          <p:cNvPicPr>
            <a:picLocks noGrp="1" noChangeAspect="1"/>
          </p:cNvPicPr>
          <p:nvPr>
            <p:ph idx="1"/>
          </p:nvPr>
        </p:nvPicPr>
        <p:blipFill>
          <a:blip r:embed="rId3"/>
          <a:stretch>
            <a:fillRect/>
          </a:stretch>
        </p:blipFill>
        <p:spPr>
          <a:xfrm>
            <a:off x="2895600" y="228600"/>
            <a:ext cx="5562600" cy="6324600"/>
          </a:xfrm>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1" name="Rectangle 2"/>
          <p:cNvSpPr>
            <a:spLocks noGrp="1" noChangeArrowheads="1"/>
          </p:cNvSpPr>
          <p:nvPr>
            <p:ph type="title"/>
          </p:nvPr>
        </p:nvSpPr>
        <p:spPr/>
        <p:txBody>
          <a:bodyPr/>
          <a:lstStyle/>
          <a:p>
            <a:pPr fontAlgn="auto">
              <a:spcAft>
                <a:spcPts val="0"/>
              </a:spcAft>
              <a:defRPr/>
            </a:pPr>
            <a:r>
              <a:rPr lang="en-US" dirty="0" smtClean="0">
                <a:solidFill>
                  <a:srgbClr val="C00000"/>
                </a:solidFill>
              </a:rPr>
              <a:t>Steps taken after detection</a:t>
            </a:r>
          </a:p>
        </p:txBody>
      </p:sp>
      <p:sp>
        <p:nvSpPr>
          <p:cNvPr id="19459" name="Rectangle 3"/>
          <p:cNvSpPr>
            <a:spLocks noGrp="1" noChangeArrowheads="1"/>
          </p:cNvSpPr>
          <p:nvPr>
            <p:ph idx="1"/>
          </p:nvPr>
        </p:nvSpPr>
        <p:spPr/>
        <p:txBody>
          <a:bodyPr/>
          <a:lstStyle/>
          <a:p>
            <a:r>
              <a:rPr lang="en-US" dirty="0" smtClean="0">
                <a:solidFill>
                  <a:schemeClr val="bg1"/>
                </a:solidFill>
              </a:rPr>
              <a:t>Warnings are issued by responsible Volcano Observatory staff, including alerts to pilots.</a:t>
            </a:r>
          </a:p>
          <a:p>
            <a:r>
              <a:rPr lang="en-US" dirty="0" smtClean="0">
                <a:solidFill>
                  <a:schemeClr val="bg1"/>
                </a:solidFill>
              </a:rPr>
              <a:t>Confirmation of eruption by remote sensing and other techniques are employed urgently.</a:t>
            </a:r>
          </a:p>
          <a:p>
            <a:r>
              <a:rPr lang="en-US" dirty="0" smtClean="0">
                <a:solidFill>
                  <a:schemeClr val="bg1"/>
                </a:solidFill>
              </a:rPr>
              <a:t>Plume transport simulations are carried out and results distributed to air traffic controllers.</a:t>
            </a:r>
          </a:p>
        </p:txBody>
      </p:sp>
      <p:sp>
        <p:nvSpPr>
          <p:cNvPr id="14338" name="Date Placeholder 3"/>
          <p:cNvSpPr>
            <a:spLocks noGrp="1"/>
          </p:cNvSpPr>
          <p:nvPr>
            <p:ph type="dt" sz="quarter" idx="10"/>
          </p:nvPr>
        </p:nvSpPr>
        <p:spPr/>
        <p:txBody>
          <a:bodyPr/>
          <a:lstStyle/>
          <a:p>
            <a:pPr>
              <a:defRPr/>
            </a:pPr>
            <a:fld id="{242E9F3E-B8E4-4A44-B421-48A0F186A83A}" type="datetime1">
              <a:rPr lang="en-US"/>
              <a:pPr>
                <a:defRPr/>
              </a:pPr>
              <a:t>9/15/2008</a:t>
            </a:fld>
            <a:endParaRPr lang="en-US"/>
          </a:p>
        </p:txBody>
      </p:sp>
      <p:sp>
        <p:nvSpPr>
          <p:cNvPr id="14340" name="Slide Number Placeholder 5"/>
          <p:cNvSpPr>
            <a:spLocks noGrp="1"/>
          </p:cNvSpPr>
          <p:nvPr>
            <p:ph type="sldNum" sz="quarter" idx="12"/>
          </p:nvPr>
        </p:nvSpPr>
        <p:spPr/>
        <p:txBody>
          <a:bodyPr/>
          <a:lstStyle/>
          <a:p>
            <a:pPr>
              <a:defRPr/>
            </a:pPr>
            <a:fld id="{D8F1BFE9-CAA0-47CF-82D2-3177195AA8C7}" type="slidenum">
              <a:rPr lang="en-US"/>
              <a:pPr>
                <a:defRPr/>
              </a:pPr>
              <a:t>51</a:t>
            </a:fld>
            <a:endParaRPr lang="en-US"/>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1524000"/>
            <a:ext cx="8229600" cy="3306762"/>
          </a:xfrm>
        </p:spPr>
        <p:txBody>
          <a:bodyPr>
            <a:normAutofit/>
          </a:bodyPr>
          <a:lstStyle/>
          <a:p>
            <a:r>
              <a:rPr lang="en-US" dirty="0" smtClean="0">
                <a:solidFill>
                  <a:srgbClr val="C00000"/>
                </a:solidFill>
              </a:rPr>
              <a:t>The Organizations That Control Volcanic Hazards Detection and Warnings </a:t>
            </a:r>
            <a:endParaRPr lang="en-US" dirty="0">
              <a:solidFill>
                <a:srgbClr val="C00000"/>
              </a:solidFill>
            </a:endParaRPr>
          </a:p>
        </p:txBody>
      </p:sp>
      <p:sp>
        <p:nvSpPr>
          <p:cNvPr id="4" name="Date Placeholder 3"/>
          <p:cNvSpPr>
            <a:spLocks noGrp="1"/>
          </p:cNvSpPr>
          <p:nvPr>
            <p:ph type="dt" sz="half" idx="10"/>
          </p:nvPr>
        </p:nvSpPr>
        <p:spPr/>
        <p:txBody>
          <a:bodyPr/>
          <a:lstStyle/>
          <a:p>
            <a:pPr>
              <a:defRPr/>
            </a:pPr>
            <a:fld id="{A815DA9C-0A41-4C4B-825B-CB5B9A0C5D1D}" type="datetime1">
              <a:rPr lang="en-US" smtClean="0"/>
              <a:pPr>
                <a:defRPr/>
              </a:pPr>
              <a:t>9/15/2008</a:t>
            </a:fld>
            <a:endParaRPr lang="en-US"/>
          </a:p>
        </p:txBody>
      </p:sp>
      <p:sp>
        <p:nvSpPr>
          <p:cNvPr id="5" name="Slide Number Placeholder 4"/>
          <p:cNvSpPr>
            <a:spLocks noGrp="1"/>
          </p:cNvSpPr>
          <p:nvPr>
            <p:ph type="sldNum" sz="quarter" idx="12"/>
          </p:nvPr>
        </p:nvSpPr>
        <p:spPr/>
        <p:txBody>
          <a:bodyPr/>
          <a:lstStyle/>
          <a:p>
            <a:pPr>
              <a:defRPr/>
            </a:pPr>
            <a:fld id="{7A37F66C-0255-411E-A444-21A7D80BA9C7}" type="slidenum">
              <a:rPr lang="en-US" smtClean="0"/>
              <a:pPr>
                <a:defRPr/>
              </a:pPr>
              <a:t>52</a:t>
            </a:fld>
            <a:endParaRPr lang="en-US"/>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44562"/>
          </a:xfrm>
        </p:spPr>
        <p:txBody>
          <a:bodyPr/>
          <a:lstStyle/>
          <a:p>
            <a:r>
              <a:rPr lang="en-US" dirty="0" smtClean="0">
                <a:solidFill>
                  <a:srgbClr val="C00000"/>
                </a:solidFill>
              </a:rPr>
              <a:t>Organizations</a:t>
            </a:r>
            <a:endParaRPr lang="en-US" dirty="0">
              <a:solidFill>
                <a:srgbClr val="C00000"/>
              </a:solidFill>
            </a:endParaRPr>
          </a:p>
        </p:txBody>
      </p:sp>
      <p:sp>
        <p:nvSpPr>
          <p:cNvPr id="3" name="Content Placeholder 2"/>
          <p:cNvSpPr>
            <a:spLocks noGrp="1"/>
          </p:cNvSpPr>
          <p:nvPr>
            <p:ph idx="1"/>
          </p:nvPr>
        </p:nvSpPr>
        <p:spPr>
          <a:xfrm>
            <a:off x="457200" y="990600"/>
            <a:ext cx="8229600" cy="5334000"/>
          </a:xfrm>
        </p:spPr>
        <p:txBody>
          <a:bodyPr/>
          <a:lstStyle/>
          <a:p>
            <a:pPr>
              <a:lnSpc>
                <a:spcPct val="80000"/>
              </a:lnSpc>
            </a:pPr>
            <a:r>
              <a:rPr lang="en-US" dirty="0" smtClean="0">
                <a:solidFill>
                  <a:schemeClr val="bg1"/>
                </a:solidFill>
              </a:rPr>
              <a:t>US Geological Survey/Alaska Volcano Observatory(AVO)</a:t>
            </a:r>
          </a:p>
          <a:p>
            <a:r>
              <a:rPr lang="en-US" dirty="0" smtClean="0">
                <a:solidFill>
                  <a:schemeClr val="bg1"/>
                </a:solidFill>
              </a:rPr>
              <a:t>Department of Commerce, National Oceanic and Atmospheric Administration (NOAA)</a:t>
            </a:r>
          </a:p>
          <a:p>
            <a:pPr>
              <a:lnSpc>
                <a:spcPct val="80000"/>
              </a:lnSpc>
            </a:pPr>
            <a:r>
              <a:rPr lang="en-US" dirty="0" smtClean="0">
                <a:solidFill>
                  <a:schemeClr val="bg1"/>
                </a:solidFill>
              </a:rPr>
              <a:t>Within NOAA:</a:t>
            </a:r>
          </a:p>
          <a:p>
            <a:pPr lvl="1">
              <a:lnSpc>
                <a:spcPct val="80000"/>
              </a:lnSpc>
            </a:pPr>
            <a:r>
              <a:rPr lang="en-US" sz="2800" dirty="0" smtClean="0">
                <a:solidFill>
                  <a:schemeClr val="bg1"/>
                </a:solidFill>
              </a:rPr>
              <a:t>National Weather Service (NWS) Anchorage and Washington DC Volcanic Ash Advisory Centers</a:t>
            </a:r>
          </a:p>
          <a:p>
            <a:pPr lvl="1">
              <a:lnSpc>
                <a:spcPct val="80000"/>
              </a:lnSpc>
            </a:pPr>
            <a:r>
              <a:rPr lang="en-US" sz="2800" dirty="0" smtClean="0">
                <a:solidFill>
                  <a:schemeClr val="bg1"/>
                </a:solidFill>
              </a:rPr>
              <a:t>NESDIS (Washington VAAC)</a:t>
            </a:r>
          </a:p>
          <a:p>
            <a:pPr lvl="1">
              <a:lnSpc>
                <a:spcPct val="80000"/>
              </a:lnSpc>
            </a:pPr>
            <a:r>
              <a:rPr lang="en-US" sz="2800" dirty="0" smtClean="0">
                <a:solidFill>
                  <a:schemeClr val="bg1"/>
                </a:solidFill>
              </a:rPr>
              <a:t>Forecast Systems Laboratory (FSL)</a:t>
            </a:r>
          </a:p>
          <a:p>
            <a:pPr lvl="2">
              <a:lnSpc>
                <a:spcPct val="80000"/>
              </a:lnSpc>
            </a:pPr>
            <a:r>
              <a:rPr lang="en-US" sz="2800" dirty="0" smtClean="0">
                <a:solidFill>
                  <a:schemeClr val="bg1"/>
                </a:solidFill>
              </a:rPr>
              <a:t>Volcanic Ash Coordination Tool (VACT)</a:t>
            </a:r>
          </a:p>
          <a:p>
            <a:pPr lvl="1">
              <a:lnSpc>
                <a:spcPct val="80000"/>
              </a:lnSpc>
            </a:pPr>
            <a:r>
              <a:rPr lang="en-US" sz="2800" dirty="0" smtClean="0">
                <a:solidFill>
                  <a:schemeClr val="bg1"/>
                </a:solidFill>
              </a:rPr>
              <a:t>Air Research Laboratory (ARL) - Modeling)</a:t>
            </a:r>
          </a:p>
          <a:p>
            <a:pPr lvl="1">
              <a:lnSpc>
                <a:spcPct val="80000"/>
              </a:lnSpc>
            </a:pPr>
            <a:r>
              <a:rPr lang="en-US" sz="2800" dirty="0" smtClean="0">
                <a:solidFill>
                  <a:schemeClr val="bg1"/>
                </a:solidFill>
              </a:rPr>
              <a:t>Aviation Weather Center (AWC) - Graphics)</a:t>
            </a:r>
          </a:p>
          <a:p>
            <a:endParaRPr lang="en-US" sz="1800" dirty="0" smtClean="0"/>
          </a:p>
          <a:p>
            <a:endParaRPr lang="en-US" dirty="0"/>
          </a:p>
        </p:txBody>
      </p:sp>
      <p:sp>
        <p:nvSpPr>
          <p:cNvPr id="4" name="Date Placeholder 3"/>
          <p:cNvSpPr>
            <a:spLocks noGrp="1"/>
          </p:cNvSpPr>
          <p:nvPr>
            <p:ph type="dt" sz="half" idx="10"/>
          </p:nvPr>
        </p:nvSpPr>
        <p:spPr/>
        <p:txBody>
          <a:bodyPr/>
          <a:lstStyle/>
          <a:p>
            <a:pPr>
              <a:defRPr/>
            </a:pPr>
            <a:fld id="{A815DA9C-0A41-4C4B-825B-CB5B9A0C5D1D}" type="datetime1">
              <a:rPr lang="en-US" smtClean="0"/>
              <a:pPr>
                <a:defRPr/>
              </a:pPr>
              <a:t>9/15/2008</a:t>
            </a:fld>
            <a:endParaRPr lang="en-US"/>
          </a:p>
        </p:txBody>
      </p:sp>
      <p:sp>
        <p:nvSpPr>
          <p:cNvPr id="5" name="Slide Number Placeholder 4"/>
          <p:cNvSpPr>
            <a:spLocks noGrp="1"/>
          </p:cNvSpPr>
          <p:nvPr>
            <p:ph type="sldNum" sz="quarter" idx="12"/>
          </p:nvPr>
        </p:nvSpPr>
        <p:spPr/>
        <p:txBody>
          <a:bodyPr/>
          <a:lstStyle/>
          <a:p>
            <a:pPr>
              <a:defRPr/>
            </a:pPr>
            <a:fld id="{7A37F66C-0255-411E-A444-21A7D80BA9C7}" type="slidenum">
              <a:rPr lang="en-US" smtClean="0"/>
              <a:pPr>
                <a:defRPr/>
              </a:pPr>
              <a:t>53</a:t>
            </a:fld>
            <a:endParaRPr lang="en-US"/>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14400"/>
          </a:xfrm>
        </p:spPr>
        <p:txBody>
          <a:bodyPr/>
          <a:lstStyle/>
          <a:p>
            <a:r>
              <a:rPr lang="en-US" dirty="0" smtClean="0">
                <a:solidFill>
                  <a:srgbClr val="C00000"/>
                </a:solidFill>
              </a:rPr>
              <a:t>Organizations…</a:t>
            </a:r>
            <a:endParaRPr lang="en-US" dirty="0">
              <a:solidFill>
                <a:srgbClr val="C00000"/>
              </a:solidFill>
            </a:endParaRPr>
          </a:p>
        </p:txBody>
      </p:sp>
      <p:sp>
        <p:nvSpPr>
          <p:cNvPr id="3" name="Content Placeholder 2"/>
          <p:cNvSpPr>
            <a:spLocks noGrp="1"/>
          </p:cNvSpPr>
          <p:nvPr>
            <p:ph idx="1"/>
          </p:nvPr>
        </p:nvSpPr>
        <p:spPr>
          <a:xfrm>
            <a:off x="457200" y="990600"/>
            <a:ext cx="8229600" cy="5334000"/>
          </a:xfrm>
        </p:spPr>
        <p:txBody>
          <a:bodyPr/>
          <a:lstStyle/>
          <a:p>
            <a:r>
              <a:rPr lang="en-US" dirty="0" smtClean="0">
                <a:solidFill>
                  <a:schemeClr val="bg1"/>
                </a:solidFill>
              </a:rPr>
              <a:t>Department of Defense (DOD), United States Air Force</a:t>
            </a:r>
          </a:p>
          <a:p>
            <a:r>
              <a:rPr lang="en-US" dirty="0" smtClean="0">
                <a:solidFill>
                  <a:schemeClr val="bg1"/>
                </a:solidFill>
              </a:rPr>
              <a:t>Department of Interior (DOI), United States Geologic Survey (USGS)</a:t>
            </a:r>
          </a:p>
          <a:p>
            <a:r>
              <a:rPr lang="en-US" dirty="0" smtClean="0">
                <a:solidFill>
                  <a:schemeClr val="bg1"/>
                </a:solidFill>
              </a:rPr>
              <a:t>Department of Transportation (DOT), Federal Aviation Administration (FAA)</a:t>
            </a:r>
          </a:p>
          <a:p>
            <a:r>
              <a:rPr lang="en-US" dirty="0" smtClean="0">
                <a:solidFill>
                  <a:schemeClr val="bg1"/>
                </a:solidFill>
              </a:rPr>
              <a:t>Division of Homeland Security and Emergency Management (DHS&amp;EM)</a:t>
            </a:r>
          </a:p>
          <a:p>
            <a:pPr>
              <a:lnSpc>
                <a:spcPct val="80000"/>
              </a:lnSpc>
            </a:pPr>
            <a:r>
              <a:rPr lang="en-US" dirty="0" smtClean="0">
                <a:solidFill>
                  <a:schemeClr val="bg1"/>
                </a:solidFill>
              </a:rPr>
              <a:t>International Civil Aviation Organization (ICAO)</a:t>
            </a:r>
          </a:p>
          <a:p>
            <a:pPr>
              <a:lnSpc>
                <a:spcPct val="80000"/>
              </a:lnSpc>
            </a:pPr>
            <a:r>
              <a:rPr lang="en-US" dirty="0" smtClean="0">
                <a:solidFill>
                  <a:schemeClr val="bg1"/>
                </a:solidFill>
              </a:rPr>
              <a:t>Other worldwide VAACs</a:t>
            </a:r>
          </a:p>
          <a:p>
            <a:pPr>
              <a:lnSpc>
                <a:spcPct val="80000"/>
              </a:lnSpc>
            </a:pPr>
            <a:r>
              <a:rPr lang="en-US" dirty="0" smtClean="0">
                <a:solidFill>
                  <a:schemeClr val="bg1"/>
                </a:solidFill>
              </a:rPr>
              <a:t>Aviation Customers</a:t>
            </a:r>
            <a:endParaRPr lang="en-US" dirty="0">
              <a:solidFill>
                <a:schemeClr val="bg1"/>
              </a:solidFill>
            </a:endParaRPr>
          </a:p>
        </p:txBody>
      </p:sp>
      <p:sp>
        <p:nvSpPr>
          <p:cNvPr id="4" name="Date Placeholder 3"/>
          <p:cNvSpPr>
            <a:spLocks noGrp="1"/>
          </p:cNvSpPr>
          <p:nvPr>
            <p:ph type="dt" sz="half" idx="10"/>
          </p:nvPr>
        </p:nvSpPr>
        <p:spPr/>
        <p:txBody>
          <a:bodyPr/>
          <a:lstStyle/>
          <a:p>
            <a:pPr>
              <a:defRPr/>
            </a:pPr>
            <a:fld id="{A815DA9C-0A41-4C4B-825B-CB5B9A0C5D1D}" type="datetime1">
              <a:rPr lang="en-US" smtClean="0"/>
              <a:pPr>
                <a:defRPr/>
              </a:pPr>
              <a:t>9/15/2008</a:t>
            </a:fld>
            <a:endParaRPr lang="en-US"/>
          </a:p>
        </p:txBody>
      </p:sp>
      <p:sp>
        <p:nvSpPr>
          <p:cNvPr id="5" name="Slide Number Placeholder 4"/>
          <p:cNvSpPr>
            <a:spLocks noGrp="1"/>
          </p:cNvSpPr>
          <p:nvPr>
            <p:ph type="sldNum" sz="quarter" idx="12"/>
          </p:nvPr>
        </p:nvSpPr>
        <p:spPr/>
        <p:txBody>
          <a:bodyPr/>
          <a:lstStyle/>
          <a:p>
            <a:pPr>
              <a:defRPr/>
            </a:pPr>
            <a:fld id="{7A37F66C-0255-411E-A444-21A7D80BA9C7}" type="slidenum">
              <a:rPr lang="en-US" smtClean="0"/>
              <a:pPr>
                <a:defRPr/>
              </a:pPr>
              <a:t>54</a:t>
            </a:fld>
            <a:endParaRPr lang="en-US"/>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C00000"/>
                </a:solidFill>
              </a:rPr>
              <a:t>NWS Ash Program Structure</a:t>
            </a:r>
            <a:endParaRPr lang="en-US" dirty="0">
              <a:solidFill>
                <a:srgbClr val="C00000"/>
              </a:solidFill>
            </a:endParaRPr>
          </a:p>
        </p:txBody>
      </p:sp>
      <p:sp>
        <p:nvSpPr>
          <p:cNvPr id="3" name="Content Placeholder 2"/>
          <p:cNvSpPr>
            <a:spLocks noGrp="1"/>
          </p:cNvSpPr>
          <p:nvPr>
            <p:ph idx="1"/>
          </p:nvPr>
        </p:nvSpPr>
        <p:spPr>
          <a:xfrm>
            <a:off x="457200" y="1752600"/>
            <a:ext cx="8229600" cy="4114800"/>
          </a:xfrm>
        </p:spPr>
        <p:txBody>
          <a:bodyPr/>
          <a:lstStyle/>
          <a:p>
            <a:pPr eaLnBrk="1" hangingPunct="1">
              <a:lnSpc>
                <a:spcPct val="90000"/>
              </a:lnSpc>
            </a:pPr>
            <a:r>
              <a:rPr lang="en-US" dirty="0" smtClean="0">
                <a:solidFill>
                  <a:schemeClr val="bg1"/>
                </a:solidFill>
              </a:rPr>
              <a:t>Program Management:  NWS Alaska Region</a:t>
            </a:r>
          </a:p>
          <a:p>
            <a:pPr eaLnBrk="1" hangingPunct="1">
              <a:lnSpc>
                <a:spcPct val="90000"/>
              </a:lnSpc>
            </a:pPr>
            <a:r>
              <a:rPr lang="en-US" dirty="0" smtClean="0">
                <a:solidFill>
                  <a:schemeClr val="bg1"/>
                </a:solidFill>
              </a:rPr>
              <a:t>2 VAACs:  Anchorage and Washington (joint effort with NESDIS)</a:t>
            </a:r>
          </a:p>
          <a:p>
            <a:pPr eaLnBrk="1" hangingPunct="1">
              <a:lnSpc>
                <a:spcPct val="90000"/>
              </a:lnSpc>
            </a:pPr>
            <a:r>
              <a:rPr lang="en-US" dirty="0" smtClean="0">
                <a:solidFill>
                  <a:schemeClr val="bg1"/>
                </a:solidFill>
              </a:rPr>
              <a:t>4 Meteorological Watch Offices (MWOs):  Alaska Aviation Weather Unit (AAWU), Aviation Weather Center, Honolulu and Guam WFOs</a:t>
            </a:r>
          </a:p>
          <a:p>
            <a:pPr eaLnBrk="1" hangingPunct="1">
              <a:lnSpc>
                <a:spcPct val="90000"/>
              </a:lnSpc>
            </a:pPr>
            <a:r>
              <a:rPr lang="en-US" dirty="0" smtClean="0">
                <a:solidFill>
                  <a:schemeClr val="bg1"/>
                </a:solidFill>
              </a:rPr>
              <a:t>Anchorage Center Weather Service Unit (CWSU)</a:t>
            </a:r>
          </a:p>
          <a:p>
            <a:endParaRPr lang="en-US" dirty="0"/>
          </a:p>
        </p:txBody>
      </p:sp>
      <p:sp>
        <p:nvSpPr>
          <p:cNvPr id="4" name="Date Placeholder 3"/>
          <p:cNvSpPr>
            <a:spLocks noGrp="1"/>
          </p:cNvSpPr>
          <p:nvPr>
            <p:ph type="dt" sz="half" idx="10"/>
          </p:nvPr>
        </p:nvSpPr>
        <p:spPr/>
        <p:txBody>
          <a:bodyPr/>
          <a:lstStyle/>
          <a:p>
            <a:pPr>
              <a:defRPr/>
            </a:pPr>
            <a:fld id="{A815DA9C-0A41-4C4B-825B-CB5B9A0C5D1D}" type="datetime1">
              <a:rPr lang="en-US" smtClean="0"/>
              <a:pPr>
                <a:defRPr/>
              </a:pPr>
              <a:t>9/15/2008</a:t>
            </a:fld>
            <a:endParaRPr lang="en-US"/>
          </a:p>
        </p:txBody>
      </p:sp>
      <p:sp>
        <p:nvSpPr>
          <p:cNvPr id="5" name="Slide Number Placeholder 4"/>
          <p:cNvSpPr>
            <a:spLocks noGrp="1"/>
          </p:cNvSpPr>
          <p:nvPr>
            <p:ph type="sldNum" sz="quarter" idx="12"/>
          </p:nvPr>
        </p:nvSpPr>
        <p:spPr/>
        <p:txBody>
          <a:bodyPr/>
          <a:lstStyle/>
          <a:p>
            <a:pPr>
              <a:defRPr/>
            </a:pPr>
            <a:fld id="{7A37F66C-0255-411E-A444-21A7D80BA9C7}" type="slidenum">
              <a:rPr lang="en-US" smtClean="0"/>
              <a:pPr>
                <a:defRPr/>
              </a:pPr>
              <a:t>55</a:t>
            </a:fld>
            <a:endParaRPr lang="en-US"/>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0"/>
            <a:ext cx="8229600" cy="914400"/>
          </a:xfrm>
        </p:spPr>
        <p:txBody>
          <a:bodyPr/>
          <a:lstStyle/>
          <a:p>
            <a:r>
              <a:rPr lang="en-US" dirty="0" smtClean="0">
                <a:solidFill>
                  <a:srgbClr val="C00000"/>
                </a:solidFill>
              </a:rPr>
              <a:t>Organizational Timeline</a:t>
            </a:r>
            <a:endParaRPr lang="en-US" dirty="0">
              <a:solidFill>
                <a:srgbClr val="C00000"/>
              </a:solidFill>
            </a:endParaRPr>
          </a:p>
        </p:txBody>
      </p:sp>
      <p:sp>
        <p:nvSpPr>
          <p:cNvPr id="3" name="Content Placeholder 2"/>
          <p:cNvSpPr>
            <a:spLocks noGrp="1"/>
          </p:cNvSpPr>
          <p:nvPr>
            <p:ph idx="1"/>
          </p:nvPr>
        </p:nvSpPr>
        <p:spPr>
          <a:xfrm>
            <a:off x="457200" y="1066800"/>
            <a:ext cx="8229600" cy="5334000"/>
          </a:xfrm>
        </p:spPr>
        <p:txBody>
          <a:bodyPr/>
          <a:lstStyle/>
          <a:p>
            <a:pPr>
              <a:lnSpc>
                <a:spcPct val="80000"/>
              </a:lnSpc>
            </a:pPr>
            <a:r>
              <a:rPr lang="en-US" sz="2400" dirty="0" smtClean="0">
                <a:solidFill>
                  <a:schemeClr val="bg1"/>
                </a:solidFill>
              </a:rPr>
              <a:t>Organized volcano monitoring began in the 1970s.</a:t>
            </a:r>
          </a:p>
          <a:p>
            <a:pPr>
              <a:lnSpc>
                <a:spcPct val="80000"/>
              </a:lnSpc>
            </a:pPr>
            <a:r>
              <a:rPr lang="en-US" sz="2400" dirty="0" smtClean="0">
                <a:solidFill>
                  <a:schemeClr val="bg1"/>
                </a:solidFill>
              </a:rPr>
              <a:t>The volcanic ash monitoring program at the Satellite Analysis Branch (SAB) became official in 1987.*</a:t>
            </a:r>
          </a:p>
          <a:p>
            <a:pPr>
              <a:lnSpc>
                <a:spcPct val="80000"/>
              </a:lnSpc>
            </a:pPr>
            <a:r>
              <a:rPr lang="en-US" sz="2400" dirty="0" smtClean="0">
                <a:solidFill>
                  <a:schemeClr val="bg1"/>
                </a:solidFill>
              </a:rPr>
              <a:t>1995: NWS Alaska Aviation Weather Unit (AAWU) formed</a:t>
            </a:r>
          </a:p>
          <a:p>
            <a:pPr>
              <a:lnSpc>
                <a:spcPct val="80000"/>
              </a:lnSpc>
            </a:pPr>
            <a:r>
              <a:rPr lang="en-US" sz="2400" dirty="0" smtClean="0">
                <a:solidFill>
                  <a:schemeClr val="bg1"/>
                </a:solidFill>
              </a:rPr>
              <a:t>1997: ICAO established nine worldwide Volcanic Ash Advisory Centers (VAACs)</a:t>
            </a:r>
          </a:p>
          <a:p>
            <a:pPr lvl="1">
              <a:lnSpc>
                <a:spcPct val="80000"/>
              </a:lnSpc>
            </a:pPr>
            <a:r>
              <a:rPr lang="en-US" dirty="0" smtClean="0">
                <a:solidFill>
                  <a:schemeClr val="bg1"/>
                </a:solidFill>
              </a:rPr>
              <a:t>Anchorage AK (managed by AAWU)</a:t>
            </a:r>
          </a:p>
          <a:p>
            <a:pPr lvl="1">
              <a:lnSpc>
                <a:spcPct val="80000"/>
              </a:lnSpc>
            </a:pPr>
            <a:r>
              <a:rPr lang="en-US" dirty="0" smtClean="0">
                <a:solidFill>
                  <a:schemeClr val="bg1"/>
                </a:solidFill>
              </a:rPr>
              <a:t>Washington DC (joint effort between NESDIS/NWS)</a:t>
            </a:r>
          </a:p>
          <a:p>
            <a:pPr>
              <a:lnSpc>
                <a:spcPct val="80000"/>
              </a:lnSpc>
            </a:pPr>
            <a:r>
              <a:rPr lang="en-US" sz="2400" dirty="0" smtClean="0">
                <a:solidFill>
                  <a:schemeClr val="bg1"/>
                </a:solidFill>
              </a:rPr>
              <a:t>1998: Responsibility for managing NWS Volcanic Ash Program transferred to NWS Alaska Region.</a:t>
            </a:r>
          </a:p>
          <a:p>
            <a:pPr lvl="1">
              <a:lnSpc>
                <a:spcPct val="80000"/>
              </a:lnSpc>
            </a:pPr>
            <a:r>
              <a:rPr lang="en-US" dirty="0" smtClean="0">
                <a:solidFill>
                  <a:schemeClr val="bg1"/>
                </a:solidFill>
              </a:rPr>
              <a:t>Operational knowledge</a:t>
            </a:r>
          </a:p>
          <a:p>
            <a:pPr lvl="1">
              <a:lnSpc>
                <a:spcPct val="80000"/>
              </a:lnSpc>
            </a:pPr>
            <a:r>
              <a:rPr lang="en-US" dirty="0" smtClean="0">
                <a:solidFill>
                  <a:schemeClr val="bg1"/>
                </a:solidFill>
              </a:rPr>
              <a:t>Developed successful coordination with other agencies   </a:t>
            </a:r>
          </a:p>
          <a:p>
            <a:endParaRPr lang="en-US" dirty="0"/>
          </a:p>
        </p:txBody>
      </p:sp>
      <p:sp>
        <p:nvSpPr>
          <p:cNvPr id="4" name="Date Placeholder 3"/>
          <p:cNvSpPr>
            <a:spLocks noGrp="1"/>
          </p:cNvSpPr>
          <p:nvPr>
            <p:ph type="dt" sz="half" idx="10"/>
          </p:nvPr>
        </p:nvSpPr>
        <p:spPr/>
        <p:txBody>
          <a:bodyPr/>
          <a:lstStyle/>
          <a:p>
            <a:pPr>
              <a:defRPr/>
            </a:pPr>
            <a:fld id="{A815DA9C-0A41-4C4B-825B-CB5B9A0C5D1D}" type="datetime1">
              <a:rPr lang="en-US" smtClean="0"/>
              <a:pPr>
                <a:defRPr/>
              </a:pPr>
              <a:t>9/15/2008</a:t>
            </a:fld>
            <a:endParaRPr lang="en-US"/>
          </a:p>
        </p:txBody>
      </p:sp>
      <p:sp>
        <p:nvSpPr>
          <p:cNvPr id="5" name="Slide Number Placeholder 4"/>
          <p:cNvSpPr>
            <a:spLocks noGrp="1"/>
          </p:cNvSpPr>
          <p:nvPr>
            <p:ph type="sldNum" sz="quarter" idx="12"/>
          </p:nvPr>
        </p:nvSpPr>
        <p:spPr/>
        <p:txBody>
          <a:bodyPr/>
          <a:lstStyle/>
          <a:p>
            <a:pPr>
              <a:defRPr/>
            </a:pPr>
            <a:fld id="{7A37F66C-0255-411E-A444-21A7D80BA9C7}" type="slidenum">
              <a:rPr lang="en-US" smtClean="0"/>
              <a:pPr>
                <a:defRPr/>
              </a:pPr>
              <a:t>56</a:t>
            </a:fld>
            <a:endParaRPr lang="en-US"/>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C00000"/>
                </a:solidFill>
              </a:rPr>
              <a:t>The Original Goals (1995)</a:t>
            </a:r>
            <a:endParaRPr lang="en-US" dirty="0">
              <a:solidFill>
                <a:srgbClr val="C00000"/>
              </a:solidFill>
            </a:endParaRPr>
          </a:p>
        </p:txBody>
      </p:sp>
      <p:sp>
        <p:nvSpPr>
          <p:cNvPr id="3" name="Content Placeholder 2"/>
          <p:cNvSpPr>
            <a:spLocks noGrp="1"/>
          </p:cNvSpPr>
          <p:nvPr>
            <p:ph idx="1"/>
          </p:nvPr>
        </p:nvSpPr>
        <p:spPr/>
        <p:txBody>
          <a:bodyPr/>
          <a:lstStyle/>
          <a:p>
            <a:pPr>
              <a:lnSpc>
                <a:spcPct val="90000"/>
              </a:lnSpc>
            </a:pPr>
            <a:r>
              <a:rPr lang="en-US" dirty="0" smtClean="0">
                <a:solidFill>
                  <a:schemeClr val="bg1"/>
                </a:solidFill>
              </a:rPr>
              <a:t>Original goals of NWS Volcanic Ash Program listed in Nov 1995 Volcano Management Plan:</a:t>
            </a:r>
          </a:p>
          <a:p>
            <a:pPr>
              <a:lnSpc>
                <a:spcPct val="90000"/>
              </a:lnSpc>
              <a:buFontTx/>
              <a:buNone/>
            </a:pPr>
            <a:endParaRPr lang="en-US" dirty="0" smtClean="0">
              <a:solidFill>
                <a:schemeClr val="bg1"/>
              </a:solidFill>
            </a:endParaRPr>
          </a:p>
          <a:p>
            <a:pPr lvl="1">
              <a:lnSpc>
                <a:spcPct val="90000"/>
              </a:lnSpc>
            </a:pPr>
            <a:r>
              <a:rPr lang="en-US" dirty="0" smtClean="0">
                <a:solidFill>
                  <a:schemeClr val="bg1"/>
                </a:solidFill>
              </a:rPr>
              <a:t>Continue to build effective “operations-based” program</a:t>
            </a:r>
          </a:p>
          <a:p>
            <a:pPr lvl="1">
              <a:lnSpc>
                <a:spcPct val="90000"/>
              </a:lnSpc>
            </a:pPr>
            <a:r>
              <a:rPr lang="en-US" dirty="0" smtClean="0">
                <a:solidFill>
                  <a:schemeClr val="bg1"/>
                </a:solidFill>
              </a:rPr>
              <a:t>Coordination with other NOAA/NWS offices</a:t>
            </a:r>
          </a:p>
          <a:p>
            <a:pPr lvl="1">
              <a:lnSpc>
                <a:spcPct val="90000"/>
              </a:lnSpc>
            </a:pPr>
            <a:r>
              <a:rPr lang="en-US" dirty="0" smtClean="0">
                <a:solidFill>
                  <a:schemeClr val="bg1"/>
                </a:solidFill>
              </a:rPr>
              <a:t>Coordination with other national agencies</a:t>
            </a:r>
          </a:p>
          <a:p>
            <a:pPr lvl="1">
              <a:lnSpc>
                <a:spcPct val="90000"/>
              </a:lnSpc>
            </a:pPr>
            <a:r>
              <a:rPr lang="en-US" dirty="0" smtClean="0">
                <a:solidFill>
                  <a:schemeClr val="bg1"/>
                </a:solidFill>
              </a:rPr>
              <a:t>Establish international volcano program agreements</a:t>
            </a:r>
          </a:p>
          <a:p>
            <a:pPr lvl="1">
              <a:lnSpc>
                <a:spcPct val="90000"/>
              </a:lnSpc>
            </a:pPr>
            <a:r>
              <a:rPr lang="en-US" dirty="0" smtClean="0">
                <a:solidFill>
                  <a:schemeClr val="bg1"/>
                </a:solidFill>
              </a:rPr>
              <a:t>Continue research and training efforts</a:t>
            </a:r>
          </a:p>
          <a:p>
            <a:endParaRPr lang="en-US" dirty="0"/>
          </a:p>
        </p:txBody>
      </p:sp>
      <p:sp>
        <p:nvSpPr>
          <p:cNvPr id="4" name="Date Placeholder 3"/>
          <p:cNvSpPr>
            <a:spLocks noGrp="1"/>
          </p:cNvSpPr>
          <p:nvPr>
            <p:ph type="dt" sz="half" idx="10"/>
          </p:nvPr>
        </p:nvSpPr>
        <p:spPr/>
        <p:txBody>
          <a:bodyPr/>
          <a:lstStyle/>
          <a:p>
            <a:pPr>
              <a:defRPr/>
            </a:pPr>
            <a:fld id="{A815DA9C-0A41-4C4B-825B-CB5B9A0C5D1D}" type="datetime1">
              <a:rPr lang="en-US" smtClean="0"/>
              <a:pPr>
                <a:defRPr/>
              </a:pPr>
              <a:t>9/15/2008</a:t>
            </a:fld>
            <a:endParaRPr lang="en-US"/>
          </a:p>
        </p:txBody>
      </p:sp>
      <p:sp>
        <p:nvSpPr>
          <p:cNvPr id="5" name="Slide Number Placeholder 4"/>
          <p:cNvSpPr>
            <a:spLocks noGrp="1"/>
          </p:cNvSpPr>
          <p:nvPr>
            <p:ph type="sldNum" sz="quarter" idx="12"/>
          </p:nvPr>
        </p:nvSpPr>
        <p:spPr/>
        <p:txBody>
          <a:bodyPr/>
          <a:lstStyle/>
          <a:p>
            <a:pPr>
              <a:defRPr/>
            </a:pPr>
            <a:fld id="{7A37F66C-0255-411E-A444-21A7D80BA9C7}" type="slidenum">
              <a:rPr lang="en-US" smtClean="0"/>
              <a:pPr>
                <a:defRPr/>
              </a:pPr>
              <a:t>57</a:t>
            </a:fld>
            <a:endParaRPr lang="en-US"/>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C00000"/>
                </a:solidFill>
              </a:rPr>
              <a:t>Recent Goals (2004)</a:t>
            </a:r>
            <a:endParaRPr lang="en-US" dirty="0">
              <a:solidFill>
                <a:srgbClr val="C00000"/>
              </a:solidFill>
            </a:endParaRPr>
          </a:p>
        </p:txBody>
      </p:sp>
      <p:sp>
        <p:nvSpPr>
          <p:cNvPr id="3" name="Content Placeholder 2"/>
          <p:cNvSpPr>
            <a:spLocks noGrp="1"/>
          </p:cNvSpPr>
          <p:nvPr>
            <p:ph idx="1"/>
          </p:nvPr>
        </p:nvSpPr>
        <p:spPr>
          <a:xfrm>
            <a:off x="457200" y="1447800"/>
            <a:ext cx="8229600" cy="4876800"/>
          </a:xfrm>
        </p:spPr>
        <p:txBody>
          <a:bodyPr/>
          <a:lstStyle/>
          <a:p>
            <a:pPr>
              <a:lnSpc>
                <a:spcPct val="80000"/>
              </a:lnSpc>
            </a:pPr>
            <a:r>
              <a:rPr lang="en-US" dirty="0" smtClean="0"/>
              <a:t>“</a:t>
            </a:r>
            <a:r>
              <a:rPr lang="en-US" dirty="0" smtClean="0">
                <a:solidFill>
                  <a:schemeClr val="bg1"/>
                </a:solidFill>
              </a:rPr>
              <a:t>5-minute requirement”</a:t>
            </a:r>
          </a:p>
          <a:p>
            <a:pPr lvl="1">
              <a:lnSpc>
                <a:spcPct val="80000"/>
              </a:lnSpc>
            </a:pPr>
            <a:r>
              <a:rPr lang="en-US" dirty="0" smtClean="0">
                <a:solidFill>
                  <a:schemeClr val="bg1"/>
                </a:solidFill>
              </a:rPr>
              <a:t>5 minutes from detection to warning</a:t>
            </a:r>
          </a:p>
          <a:p>
            <a:pPr lvl="1">
              <a:lnSpc>
                <a:spcPct val="80000"/>
              </a:lnSpc>
              <a:buFontTx/>
              <a:buNone/>
            </a:pPr>
            <a:endParaRPr lang="en-US" dirty="0" smtClean="0">
              <a:solidFill>
                <a:schemeClr val="bg1"/>
              </a:solidFill>
            </a:endParaRPr>
          </a:p>
          <a:p>
            <a:pPr>
              <a:lnSpc>
                <a:spcPct val="80000"/>
              </a:lnSpc>
            </a:pPr>
            <a:r>
              <a:rPr lang="en-US" dirty="0" smtClean="0">
                <a:solidFill>
                  <a:schemeClr val="bg1"/>
                </a:solidFill>
              </a:rPr>
              <a:t>Modernize text products to graphics</a:t>
            </a:r>
          </a:p>
          <a:p>
            <a:pPr lvl="1">
              <a:lnSpc>
                <a:spcPct val="80000"/>
              </a:lnSpc>
            </a:pPr>
            <a:r>
              <a:rPr lang="en-US" dirty="0" smtClean="0">
                <a:solidFill>
                  <a:schemeClr val="bg1"/>
                </a:solidFill>
              </a:rPr>
              <a:t>“Weather in Cockpit”</a:t>
            </a:r>
          </a:p>
          <a:p>
            <a:pPr lvl="1">
              <a:lnSpc>
                <a:spcPct val="80000"/>
              </a:lnSpc>
            </a:pPr>
            <a:r>
              <a:rPr lang="en-US" dirty="0" smtClean="0">
                <a:solidFill>
                  <a:schemeClr val="bg1"/>
                </a:solidFill>
              </a:rPr>
              <a:t>Graphical VA SIGMETs, advisories</a:t>
            </a:r>
          </a:p>
          <a:p>
            <a:pPr lvl="1">
              <a:lnSpc>
                <a:spcPct val="80000"/>
              </a:lnSpc>
            </a:pPr>
            <a:r>
              <a:rPr lang="en-US" dirty="0" smtClean="0">
                <a:solidFill>
                  <a:schemeClr val="bg1"/>
                </a:solidFill>
              </a:rPr>
              <a:t>Work closely with international community to ensure these formats work for all </a:t>
            </a:r>
          </a:p>
          <a:p>
            <a:pPr lvl="1">
              <a:lnSpc>
                <a:spcPct val="80000"/>
              </a:lnSpc>
            </a:pPr>
            <a:endParaRPr lang="en-US" dirty="0" smtClean="0">
              <a:solidFill>
                <a:schemeClr val="bg1"/>
              </a:solidFill>
            </a:endParaRPr>
          </a:p>
          <a:p>
            <a:pPr>
              <a:lnSpc>
                <a:spcPct val="90000"/>
              </a:lnSpc>
            </a:pPr>
            <a:r>
              <a:rPr lang="en-US" dirty="0" smtClean="0">
                <a:solidFill>
                  <a:schemeClr val="bg1"/>
                </a:solidFill>
              </a:rPr>
              <a:t>Transform current research into operational forecasting tools/techniques</a:t>
            </a:r>
          </a:p>
          <a:p>
            <a:pPr>
              <a:lnSpc>
                <a:spcPct val="90000"/>
              </a:lnSpc>
              <a:buFontTx/>
              <a:buNone/>
            </a:pPr>
            <a:endParaRPr lang="en-US" dirty="0" smtClean="0"/>
          </a:p>
          <a:p>
            <a:endParaRPr lang="en-US" dirty="0"/>
          </a:p>
        </p:txBody>
      </p:sp>
      <p:sp>
        <p:nvSpPr>
          <p:cNvPr id="4" name="Date Placeholder 3"/>
          <p:cNvSpPr>
            <a:spLocks noGrp="1"/>
          </p:cNvSpPr>
          <p:nvPr>
            <p:ph type="dt" sz="half" idx="10"/>
          </p:nvPr>
        </p:nvSpPr>
        <p:spPr/>
        <p:txBody>
          <a:bodyPr/>
          <a:lstStyle/>
          <a:p>
            <a:pPr>
              <a:defRPr/>
            </a:pPr>
            <a:fld id="{A815DA9C-0A41-4C4B-825B-CB5B9A0C5D1D}" type="datetime1">
              <a:rPr lang="en-US" smtClean="0"/>
              <a:pPr>
                <a:defRPr/>
              </a:pPr>
              <a:t>9/15/2008</a:t>
            </a:fld>
            <a:endParaRPr lang="en-US"/>
          </a:p>
        </p:txBody>
      </p:sp>
      <p:sp>
        <p:nvSpPr>
          <p:cNvPr id="5" name="Slide Number Placeholder 4"/>
          <p:cNvSpPr>
            <a:spLocks noGrp="1"/>
          </p:cNvSpPr>
          <p:nvPr>
            <p:ph type="sldNum" sz="quarter" idx="12"/>
          </p:nvPr>
        </p:nvSpPr>
        <p:spPr/>
        <p:txBody>
          <a:bodyPr/>
          <a:lstStyle/>
          <a:p>
            <a:pPr>
              <a:defRPr/>
            </a:pPr>
            <a:fld id="{7A37F66C-0255-411E-A444-21A7D80BA9C7}" type="slidenum">
              <a:rPr lang="en-US" smtClean="0"/>
              <a:pPr>
                <a:defRPr/>
              </a:pPr>
              <a:t>58</a:t>
            </a:fld>
            <a:endParaRPr lang="en-US"/>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C00000"/>
                </a:solidFill>
              </a:rPr>
              <a:t>Recent Goals (2004) Continued </a:t>
            </a:r>
            <a:endParaRPr lang="en-US" dirty="0">
              <a:solidFill>
                <a:srgbClr val="C00000"/>
              </a:solidFill>
            </a:endParaRPr>
          </a:p>
        </p:txBody>
      </p:sp>
      <p:sp>
        <p:nvSpPr>
          <p:cNvPr id="3" name="Content Placeholder 2"/>
          <p:cNvSpPr>
            <a:spLocks noGrp="1"/>
          </p:cNvSpPr>
          <p:nvPr>
            <p:ph idx="1"/>
          </p:nvPr>
        </p:nvSpPr>
        <p:spPr>
          <a:xfrm>
            <a:off x="457200" y="1600200"/>
            <a:ext cx="8229600" cy="4495800"/>
          </a:xfrm>
        </p:spPr>
        <p:txBody>
          <a:bodyPr/>
          <a:lstStyle/>
          <a:p>
            <a:r>
              <a:rPr lang="en-US" dirty="0" smtClean="0"/>
              <a:t>“</a:t>
            </a:r>
            <a:r>
              <a:rPr lang="en-US" dirty="0" smtClean="0">
                <a:solidFill>
                  <a:schemeClr val="bg1"/>
                </a:solidFill>
              </a:rPr>
              <a:t>International Consistency”</a:t>
            </a:r>
          </a:p>
          <a:p>
            <a:pPr lvl="1"/>
            <a:r>
              <a:rPr lang="en-US" dirty="0" smtClean="0">
                <a:solidFill>
                  <a:schemeClr val="bg1"/>
                </a:solidFill>
              </a:rPr>
              <a:t>Stay current with research, operational procedures</a:t>
            </a:r>
          </a:p>
          <a:p>
            <a:pPr lvl="1"/>
            <a:r>
              <a:rPr lang="en-US" dirty="0" smtClean="0">
                <a:solidFill>
                  <a:schemeClr val="bg1"/>
                </a:solidFill>
              </a:rPr>
              <a:t>Break down language barriers between VAACs</a:t>
            </a:r>
          </a:p>
          <a:p>
            <a:r>
              <a:rPr lang="en-US" dirty="0" smtClean="0">
                <a:solidFill>
                  <a:schemeClr val="bg1"/>
                </a:solidFill>
              </a:rPr>
              <a:t>Training (both NWS and external customers)</a:t>
            </a:r>
          </a:p>
          <a:p>
            <a:pPr lvl="1"/>
            <a:r>
              <a:rPr lang="en-US" dirty="0" smtClean="0">
                <a:solidFill>
                  <a:schemeClr val="bg1"/>
                </a:solidFill>
              </a:rPr>
              <a:t>Volcanic ash forecasting still relatively new </a:t>
            </a:r>
          </a:p>
          <a:p>
            <a:pPr lvl="1"/>
            <a:r>
              <a:rPr lang="en-US" dirty="0" smtClean="0">
                <a:solidFill>
                  <a:schemeClr val="bg1"/>
                </a:solidFill>
              </a:rPr>
              <a:t>Operational forecasters must stay current with new monitoring, forecasting techniques </a:t>
            </a:r>
          </a:p>
          <a:p>
            <a:r>
              <a:rPr lang="en-US" dirty="0" smtClean="0">
                <a:solidFill>
                  <a:schemeClr val="bg1"/>
                </a:solidFill>
              </a:rPr>
              <a:t>Continued collaboration with Federal, private, international partners</a:t>
            </a:r>
            <a:endParaRPr lang="en-US" sz="1200" dirty="0" smtClean="0">
              <a:solidFill>
                <a:schemeClr val="bg1"/>
              </a:solidFill>
            </a:endParaRPr>
          </a:p>
          <a:p>
            <a:endParaRPr lang="en-US" dirty="0"/>
          </a:p>
        </p:txBody>
      </p:sp>
      <p:sp>
        <p:nvSpPr>
          <p:cNvPr id="4" name="Date Placeholder 3"/>
          <p:cNvSpPr>
            <a:spLocks noGrp="1"/>
          </p:cNvSpPr>
          <p:nvPr>
            <p:ph type="dt" sz="half" idx="10"/>
          </p:nvPr>
        </p:nvSpPr>
        <p:spPr/>
        <p:txBody>
          <a:bodyPr/>
          <a:lstStyle/>
          <a:p>
            <a:pPr>
              <a:defRPr/>
            </a:pPr>
            <a:fld id="{A815DA9C-0A41-4C4B-825B-CB5B9A0C5D1D}" type="datetime1">
              <a:rPr lang="en-US" smtClean="0"/>
              <a:pPr>
                <a:defRPr/>
              </a:pPr>
              <a:t>9/15/2008</a:t>
            </a:fld>
            <a:endParaRPr lang="en-US"/>
          </a:p>
        </p:txBody>
      </p:sp>
      <p:sp>
        <p:nvSpPr>
          <p:cNvPr id="5" name="Slide Number Placeholder 4"/>
          <p:cNvSpPr>
            <a:spLocks noGrp="1"/>
          </p:cNvSpPr>
          <p:nvPr>
            <p:ph type="sldNum" sz="quarter" idx="12"/>
          </p:nvPr>
        </p:nvSpPr>
        <p:spPr/>
        <p:txBody>
          <a:bodyPr/>
          <a:lstStyle/>
          <a:p>
            <a:pPr>
              <a:defRPr/>
            </a:pPr>
            <a:fld id="{7A37F66C-0255-411E-A444-21A7D80BA9C7}" type="slidenum">
              <a:rPr lang="en-US" smtClean="0"/>
              <a:pPr>
                <a:defRPr/>
              </a:pPr>
              <a:t>59</a:t>
            </a:fld>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457200" y="304800"/>
            <a:ext cx="8229600" cy="1143000"/>
          </a:xfrm>
        </p:spPr>
        <p:txBody>
          <a:bodyPr/>
          <a:lstStyle/>
          <a:p>
            <a:pPr algn="r"/>
            <a:r>
              <a:rPr lang="en-US" dirty="0" smtClean="0">
                <a:solidFill>
                  <a:srgbClr val="C00000"/>
                </a:solidFill>
              </a:rPr>
              <a:t>The Ash of St. Helens</a:t>
            </a:r>
            <a:endParaRPr lang="en-US" dirty="0">
              <a:solidFill>
                <a:srgbClr val="C00000"/>
              </a:solidFill>
            </a:endParaRPr>
          </a:p>
        </p:txBody>
      </p:sp>
      <p:sp>
        <p:nvSpPr>
          <p:cNvPr id="4" name="Date Placeholder 3"/>
          <p:cNvSpPr>
            <a:spLocks noGrp="1"/>
          </p:cNvSpPr>
          <p:nvPr>
            <p:ph type="dt" sz="half" idx="10"/>
          </p:nvPr>
        </p:nvSpPr>
        <p:spPr/>
        <p:txBody>
          <a:bodyPr/>
          <a:lstStyle/>
          <a:p>
            <a:pPr>
              <a:defRPr/>
            </a:pPr>
            <a:fld id="{A815DA9C-0A41-4C4B-825B-CB5B9A0C5D1D}" type="datetime1">
              <a:rPr lang="en-US" smtClean="0"/>
              <a:pPr>
                <a:defRPr/>
              </a:pPr>
              <a:t>9/15/2008</a:t>
            </a:fld>
            <a:endParaRPr lang="en-US"/>
          </a:p>
        </p:txBody>
      </p:sp>
      <p:sp>
        <p:nvSpPr>
          <p:cNvPr id="5" name="Slide Number Placeholder 4"/>
          <p:cNvSpPr>
            <a:spLocks noGrp="1"/>
          </p:cNvSpPr>
          <p:nvPr>
            <p:ph type="sldNum" sz="quarter" idx="12"/>
          </p:nvPr>
        </p:nvSpPr>
        <p:spPr/>
        <p:txBody>
          <a:bodyPr/>
          <a:lstStyle/>
          <a:p>
            <a:pPr>
              <a:defRPr/>
            </a:pPr>
            <a:fld id="{7A37F66C-0255-411E-A444-21A7D80BA9C7}" type="slidenum">
              <a:rPr lang="en-US" smtClean="0"/>
              <a:pPr>
                <a:defRPr/>
              </a:pPr>
              <a:t>6</a:t>
            </a:fld>
            <a:endParaRPr lang="en-US"/>
          </a:p>
        </p:txBody>
      </p:sp>
      <p:pic>
        <p:nvPicPr>
          <p:cNvPr id="6" name="Picture 5" descr="StHelens DSwanson USGS.jpg"/>
          <p:cNvPicPr>
            <a:picLocks noChangeAspect="1"/>
          </p:cNvPicPr>
          <p:nvPr/>
        </p:nvPicPr>
        <p:blipFill>
          <a:blip r:embed="rId3"/>
          <a:stretch>
            <a:fillRect/>
          </a:stretch>
        </p:blipFill>
        <p:spPr>
          <a:xfrm>
            <a:off x="381000" y="457200"/>
            <a:ext cx="2438400" cy="3714750"/>
          </a:xfrm>
          <a:prstGeom prst="rect">
            <a:avLst/>
          </a:prstGeom>
        </p:spPr>
      </p:pic>
      <p:pic>
        <p:nvPicPr>
          <p:cNvPr id="7" name="Picture 6" descr="StHelensAsh.jpg"/>
          <p:cNvPicPr>
            <a:picLocks noChangeAspect="1"/>
          </p:cNvPicPr>
          <p:nvPr/>
        </p:nvPicPr>
        <p:blipFill>
          <a:blip r:embed="rId4"/>
          <a:stretch>
            <a:fillRect/>
          </a:stretch>
        </p:blipFill>
        <p:spPr>
          <a:xfrm>
            <a:off x="3124200" y="1371600"/>
            <a:ext cx="5029200" cy="2990850"/>
          </a:xfrm>
          <a:prstGeom prst="rect">
            <a:avLst/>
          </a:prstGeom>
        </p:spPr>
      </p:pic>
      <p:pic>
        <p:nvPicPr>
          <p:cNvPr id="9" name="Picture 8" descr="AshMicro.jpg"/>
          <p:cNvPicPr>
            <a:picLocks noChangeAspect="1"/>
          </p:cNvPicPr>
          <p:nvPr/>
        </p:nvPicPr>
        <p:blipFill>
          <a:blip r:embed="rId5"/>
          <a:stretch>
            <a:fillRect/>
          </a:stretch>
        </p:blipFill>
        <p:spPr>
          <a:xfrm>
            <a:off x="2209800" y="3886200"/>
            <a:ext cx="4572000" cy="2971800"/>
          </a:xfrm>
          <a:prstGeom prst="rect">
            <a:avLst/>
          </a:prstGeom>
        </p:spPr>
      </p:pic>
      <p:sp>
        <p:nvSpPr>
          <p:cNvPr id="11" name="TextBox 10"/>
          <p:cNvSpPr txBox="1"/>
          <p:nvPr/>
        </p:nvSpPr>
        <p:spPr>
          <a:xfrm>
            <a:off x="381000" y="4191000"/>
            <a:ext cx="1454244" cy="400110"/>
          </a:xfrm>
          <a:prstGeom prst="rect">
            <a:avLst/>
          </a:prstGeom>
          <a:noFill/>
        </p:spPr>
        <p:txBody>
          <a:bodyPr wrap="none" rtlCol="0">
            <a:spAutoFit/>
          </a:bodyPr>
          <a:lstStyle/>
          <a:p>
            <a:r>
              <a:rPr lang="en-US" sz="1000" dirty="0" smtClean="0"/>
              <a:t>Courtesy D. Swanson,</a:t>
            </a:r>
          </a:p>
          <a:p>
            <a:r>
              <a:rPr lang="en-US" sz="1000" dirty="0" smtClean="0"/>
              <a:t>USGS, July 1980</a:t>
            </a:r>
            <a:endParaRPr lang="en-US" sz="1000" dirty="0"/>
          </a:p>
        </p:txBody>
      </p:sp>
      <p:sp>
        <p:nvSpPr>
          <p:cNvPr id="12" name="TextBox 11"/>
          <p:cNvSpPr txBox="1"/>
          <p:nvPr/>
        </p:nvSpPr>
        <p:spPr>
          <a:xfrm>
            <a:off x="6781800" y="6457890"/>
            <a:ext cx="1770036" cy="400110"/>
          </a:xfrm>
          <a:prstGeom prst="rect">
            <a:avLst/>
          </a:prstGeom>
          <a:noFill/>
        </p:spPr>
        <p:txBody>
          <a:bodyPr wrap="none" rtlCol="0">
            <a:spAutoFit/>
          </a:bodyPr>
          <a:lstStyle/>
          <a:p>
            <a:r>
              <a:rPr lang="en-US" sz="1000" dirty="0" smtClean="0"/>
              <a:t>SEM image provided by </a:t>
            </a:r>
          </a:p>
          <a:p>
            <a:r>
              <a:rPr lang="en-US" sz="1000" dirty="0" smtClean="0"/>
              <a:t>A.M. </a:t>
            </a:r>
            <a:r>
              <a:rPr lang="en-US" sz="1000" dirty="0" err="1" smtClean="0"/>
              <a:t>Sarna-Wojcicki</a:t>
            </a:r>
            <a:r>
              <a:rPr lang="en-US" sz="1000" dirty="0" smtClean="0"/>
              <a:t>, USGS</a:t>
            </a:r>
            <a:endParaRPr lang="en-US" sz="1000" dirty="0"/>
          </a:p>
        </p:txBody>
      </p:sp>
      <p:sp>
        <p:nvSpPr>
          <p:cNvPr id="13" name="TextBox 12"/>
          <p:cNvSpPr txBox="1"/>
          <p:nvPr/>
        </p:nvSpPr>
        <p:spPr>
          <a:xfrm>
            <a:off x="6858000" y="4343400"/>
            <a:ext cx="1951175" cy="246221"/>
          </a:xfrm>
          <a:prstGeom prst="rect">
            <a:avLst/>
          </a:prstGeom>
          <a:noFill/>
        </p:spPr>
        <p:txBody>
          <a:bodyPr wrap="none" rtlCol="0">
            <a:spAutoFit/>
          </a:bodyPr>
          <a:lstStyle/>
          <a:p>
            <a:r>
              <a:rPr lang="en-US" sz="1000" dirty="0" smtClean="0"/>
              <a:t>D. </a:t>
            </a:r>
            <a:r>
              <a:rPr lang="en-US" sz="1000" dirty="0" err="1" smtClean="0"/>
              <a:t>Wieprecht</a:t>
            </a:r>
            <a:r>
              <a:rPr lang="en-US" sz="1000" dirty="0" smtClean="0"/>
              <a:t>, USGS May 1980</a:t>
            </a:r>
            <a:endParaRPr lang="en-US" sz="1000"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905000"/>
          </a:xfrm>
        </p:spPr>
        <p:txBody>
          <a:bodyPr>
            <a:normAutofit fontScale="90000"/>
          </a:bodyPr>
          <a:lstStyle/>
          <a:p>
            <a:r>
              <a:rPr lang="en-US" sz="3600" dirty="0" smtClean="0">
                <a:solidFill>
                  <a:srgbClr val="C00000"/>
                </a:solidFill>
              </a:rPr>
              <a:t>Today’s Goals (from the 2007 National Volcanic Ash</a:t>
            </a:r>
            <a:br>
              <a:rPr lang="en-US" sz="3600" dirty="0" smtClean="0">
                <a:solidFill>
                  <a:srgbClr val="C00000"/>
                </a:solidFill>
              </a:rPr>
            </a:br>
            <a:r>
              <a:rPr lang="en-US" sz="3600" dirty="0" smtClean="0">
                <a:solidFill>
                  <a:srgbClr val="C00000"/>
                </a:solidFill>
              </a:rPr>
              <a:t>Operations Plan for Aviation)</a:t>
            </a:r>
            <a:r>
              <a:rPr lang="en-US" dirty="0" smtClean="0"/>
              <a:t/>
            </a:r>
            <a:br>
              <a:rPr lang="en-US" dirty="0" smtClean="0"/>
            </a:br>
            <a:endParaRPr lang="en-US" dirty="0"/>
          </a:p>
        </p:txBody>
      </p:sp>
      <p:sp>
        <p:nvSpPr>
          <p:cNvPr id="3" name="Content Placeholder 2"/>
          <p:cNvSpPr>
            <a:spLocks noGrp="1"/>
          </p:cNvSpPr>
          <p:nvPr>
            <p:ph idx="1"/>
          </p:nvPr>
        </p:nvSpPr>
        <p:spPr>
          <a:xfrm>
            <a:off x="457200" y="2057400"/>
            <a:ext cx="8229600" cy="4251325"/>
          </a:xfrm>
        </p:spPr>
        <p:txBody>
          <a:bodyPr/>
          <a:lstStyle/>
          <a:p>
            <a:r>
              <a:rPr lang="en-US" sz="2400" dirty="0" smtClean="0">
                <a:solidFill>
                  <a:schemeClr val="bg1"/>
                </a:solidFill>
              </a:rPr>
              <a:t>The overall goal: To eliminate encounters with ash that could degrade the in-flight safety of aircrews and passengers and cause damage to the aircraft. </a:t>
            </a:r>
          </a:p>
          <a:p>
            <a:r>
              <a:rPr lang="en-US" sz="2400" dirty="0" smtClean="0">
                <a:solidFill>
                  <a:schemeClr val="bg1"/>
                </a:solidFill>
              </a:rPr>
              <a:t>Prevention of accidental encounters with hazardous clouds </a:t>
            </a:r>
          </a:p>
          <a:p>
            <a:r>
              <a:rPr lang="en-US" sz="2400" dirty="0" smtClean="0">
                <a:solidFill>
                  <a:schemeClr val="bg1"/>
                </a:solidFill>
              </a:rPr>
              <a:t>Reduction of air traffic delays, diversions, or evasive actions when hazardous clouds are present </a:t>
            </a:r>
          </a:p>
          <a:p>
            <a:r>
              <a:rPr lang="en-US" sz="2400" dirty="0" smtClean="0">
                <a:solidFill>
                  <a:schemeClr val="bg1"/>
                </a:solidFill>
              </a:rPr>
              <a:t>The development of a single, worldwide standard for exchange of information on airborne hazardous materials.</a:t>
            </a:r>
          </a:p>
          <a:p>
            <a:endParaRPr lang="en-US" dirty="0"/>
          </a:p>
        </p:txBody>
      </p:sp>
      <p:sp>
        <p:nvSpPr>
          <p:cNvPr id="4" name="Date Placeholder 3"/>
          <p:cNvSpPr>
            <a:spLocks noGrp="1"/>
          </p:cNvSpPr>
          <p:nvPr>
            <p:ph type="dt" sz="half" idx="10"/>
          </p:nvPr>
        </p:nvSpPr>
        <p:spPr/>
        <p:txBody>
          <a:bodyPr/>
          <a:lstStyle/>
          <a:p>
            <a:pPr>
              <a:defRPr/>
            </a:pPr>
            <a:fld id="{A815DA9C-0A41-4C4B-825B-CB5B9A0C5D1D}" type="datetime1">
              <a:rPr lang="en-US" smtClean="0"/>
              <a:pPr>
                <a:defRPr/>
              </a:pPr>
              <a:t>9/15/2008</a:t>
            </a:fld>
            <a:endParaRPr lang="en-US"/>
          </a:p>
        </p:txBody>
      </p:sp>
      <p:sp>
        <p:nvSpPr>
          <p:cNvPr id="5" name="Slide Number Placeholder 4"/>
          <p:cNvSpPr>
            <a:spLocks noGrp="1"/>
          </p:cNvSpPr>
          <p:nvPr>
            <p:ph type="sldNum" sz="quarter" idx="12"/>
          </p:nvPr>
        </p:nvSpPr>
        <p:spPr/>
        <p:txBody>
          <a:bodyPr/>
          <a:lstStyle/>
          <a:p>
            <a:pPr>
              <a:defRPr/>
            </a:pPr>
            <a:fld id="{7A37F66C-0255-411E-A444-21A7D80BA9C7}" type="slidenum">
              <a:rPr lang="en-US" smtClean="0"/>
              <a:pPr>
                <a:defRPr/>
              </a:pPr>
              <a:t>60</a:t>
            </a:fld>
            <a:endParaRPr lang="en-US"/>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68362"/>
          </a:xfrm>
        </p:spPr>
        <p:txBody>
          <a:bodyPr>
            <a:normAutofit fontScale="90000"/>
          </a:bodyPr>
          <a:lstStyle/>
          <a:p>
            <a:r>
              <a:rPr lang="en-US" dirty="0" smtClean="0">
                <a:solidFill>
                  <a:srgbClr val="C00000"/>
                </a:solidFill>
              </a:rPr>
              <a:t>Volcanic Ash Advisory Center(s)</a:t>
            </a:r>
            <a:endParaRPr lang="en-US" dirty="0">
              <a:solidFill>
                <a:srgbClr val="C00000"/>
              </a:solidFill>
            </a:endParaRPr>
          </a:p>
        </p:txBody>
      </p:sp>
      <p:sp>
        <p:nvSpPr>
          <p:cNvPr id="3" name="Content Placeholder 2"/>
          <p:cNvSpPr>
            <a:spLocks noGrp="1"/>
          </p:cNvSpPr>
          <p:nvPr>
            <p:ph idx="1"/>
          </p:nvPr>
        </p:nvSpPr>
        <p:spPr>
          <a:xfrm>
            <a:off x="533400" y="990600"/>
            <a:ext cx="8229600" cy="5410200"/>
          </a:xfrm>
        </p:spPr>
        <p:txBody>
          <a:bodyPr/>
          <a:lstStyle/>
          <a:p>
            <a:r>
              <a:rPr lang="en-US" dirty="0" smtClean="0">
                <a:solidFill>
                  <a:schemeClr val="bg1"/>
                </a:solidFill>
              </a:rPr>
              <a:t>There are currently nine VAACs that operate around the clock and around the globe.  </a:t>
            </a:r>
          </a:p>
          <a:p>
            <a:r>
              <a:rPr lang="en-US" dirty="0" smtClean="0">
                <a:solidFill>
                  <a:schemeClr val="bg1"/>
                </a:solidFill>
              </a:rPr>
              <a:t>They are located in:</a:t>
            </a:r>
          </a:p>
          <a:p>
            <a:pPr lvl="1"/>
            <a:r>
              <a:rPr lang="en-US" dirty="0" smtClean="0">
                <a:solidFill>
                  <a:schemeClr val="bg1"/>
                </a:solidFill>
              </a:rPr>
              <a:t>Anchorage, Alaska</a:t>
            </a:r>
          </a:p>
          <a:p>
            <a:pPr lvl="1"/>
            <a:r>
              <a:rPr lang="en-US" dirty="0" smtClean="0">
                <a:solidFill>
                  <a:schemeClr val="bg1"/>
                </a:solidFill>
              </a:rPr>
              <a:t>Washington DC</a:t>
            </a:r>
          </a:p>
          <a:p>
            <a:pPr lvl="1"/>
            <a:r>
              <a:rPr lang="en-US" dirty="0" smtClean="0">
                <a:solidFill>
                  <a:schemeClr val="bg1"/>
                </a:solidFill>
              </a:rPr>
              <a:t>Montreal, Canada</a:t>
            </a:r>
          </a:p>
          <a:p>
            <a:pPr lvl="1"/>
            <a:r>
              <a:rPr lang="en-US" dirty="0" smtClean="0">
                <a:solidFill>
                  <a:schemeClr val="bg1"/>
                </a:solidFill>
              </a:rPr>
              <a:t>London, England</a:t>
            </a:r>
          </a:p>
          <a:p>
            <a:pPr lvl="1"/>
            <a:r>
              <a:rPr lang="en-US" dirty="0" smtClean="0">
                <a:solidFill>
                  <a:schemeClr val="bg1"/>
                </a:solidFill>
              </a:rPr>
              <a:t>Tokyo, Japan</a:t>
            </a:r>
          </a:p>
          <a:p>
            <a:pPr lvl="1"/>
            <a:r>
              <a:rPr lang="en-US" dirty="0" smtClean="0">
                <a:solidFill>
                  <a:schemeClr val="bg1"/>
                </a:solidFill>
              </a:rPr>
              <a:t>Toulouse, France</a:t>
            </a:r>
          </a:p>
          <a:p>
            <a:pPr lvl="1"/>
            <a:r>
              <a:rPr lang="en-US" dirty="0" smtClean="0">
                <a:solidFill>
                  <a:schemeClr val="bg1"/>
                </a:solidFill>
              </a:rPr>
              <a:t>Buenos Aires, Argentina</a:t>
            </a:r>
          </a:p>
          <a:p>
            <a:pPr lvl="1"/>
            <a:r>
              <a:rPr lang="en-US" dirty="0" smtClean="0">
                <a:solidFill>
                  <a:schemeClr val="bg1"/>
                </a:solidFill>
              </a:rPr>
              <a:t>Darwin, Australia</a:t>
            </a:r>
          </a:p>
          <a:p>
            <a:pPr lvl="1"/>
            <a:r>
              <a:rPr lang="en-US" dirty="0" smtClean="0">
                <a:solidFill>
                  <a:schemeClr val="bg1"/>
                </a:solidFill>
              </a:rPr>
              <a:t>Wellington, New Zealand</a:t>
            </a:r>
          </a:p>
          <a:p>
            <a:pPr lvl="1"/>
            <a:endParaRPr lang="en-US" dirty="0"/>
          </a:p>
        </p:txBody>
      </p:sp>
      <p:sp>
        <p:nvSpPr>
          <p:cNvPr id="4" name="Date Placeholder 3"/>
          <p:cNvSpPr>
            <a:spLocks noGrp="1"/>
          </p:cNvSpPr>
          <p:nvPr>
            <p:ph type="dt" sz="half" idx="10"/>
          </p:nvPr>
        </p:nvSpPr>
        <p:spPr/>
        <p:txBody>
          <a:bodyPr/>
          <a:lstStyle/>
          <a:p>
            <a:pPr>
              <a:defRPr/>
            </a:pPr>
            <a:fld id="{A815DA9C-0A41-4C4B-825B-CB5B9A0C5D1D}" type="datetime1">
              <a:rPr lang="en-US" smtClean="0"/>
              <a:pPr>
                <a:defRPr/>
              </a:pPr>
              <a:t>9/15/2008</a:t>
            </a:fld>
            <a:endParaRPr lang="en-US"/>
          </a:p>
        </p:txBody>
      </p:sp>
      <p:sp>
        <p:nvSpPr>
          <p:cNvPr id="5" name="Slide Number Placeholder 4"/>
          <p:cNvSpPr>
            <a:spLocks noGrp="1"/>
          </p:cNvSpPr>
          <p:nvPr>
            <p:ph type="sldNum" sz="quarter" idx="12"/>
          </p:nvPr>
        </p:nvSpPr>
        <p:spPr/>
        <p:txBody>
          <a:bodyPr/>
          <a:lstStyle/>
          <a:p>
            <a:pPr>
              <a:defRPr/>
            </a:pPr>
            <a:fld id="{7A37F66C-0255-411E-A444-21A7D80BA9C7}" type="slidenum">
              <a:rPr lang="en-US" smtClean="0"/>
              <a:pPr>
                <a:defRPr/>
              </a:pPr>
              <a:t>61</a:t>
            </a:fld>
            <a:endParaRPr lang="en-US"/>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C00000"/>
                </a:solidFill>
              </a:rPr>
              <a:t>VAACs of the World</a:t>
            </a:r>
            <a:endParaRPr lang="en-US" dirty="0">
              <a:solidFill>
                <a:srgbClr val="C00000"/>
              </a:solidFill>
            </a:endParaRPr>
          </a:p>
        </p:txBody>
      </p:sp>
      <p:sp>
        <p:nvSpPr>
          <p:cNvPr id="4" name="Date Placeholder 3"/>
          <p:cNvSpPr>
            <a:spLocks noGrp="1"/>
          </p:cNvSpPr>
          <p:nvPr>
            <p:ph type="dt" sz="half" idx="10"/>
          </p:nvPr>
        </p:nvSpPr>
        <p:spPr/>
        <p:txBody>
          <a:bodyPr/>
          <a:lstStyle/>
          <a:p>
            <a:pPr>
              <a:defRPr/>
            </a:pPr>
            <a:fld id="{A815DA9C-0A41-4C4B-825B-CB5B9A0C5D1D}" type="datetime1">
              <a:rPr lang="en-US" smtClean="0"/>
              <a:pPr>
                <a:defRPr/>
              </a:pPr>
              <a:t>9/15/2008</a:t>
            </a:fld>
            <a:endParaRPr lang="en-US"/>
          </a:p>
        </p:txBody>
      </p:sp>
      <p:sp>
        <p:nvSpPr>
          <p:cNvPr id="5" name="Slide Number Placeholder 4"/>
          <p:cNvSpPr>
            <a:spLocks noGrp="1"/>
          </p:cNvSpPr>
          <p:nvPr>
            <p:ph type="sldNum" sz="quarter" idx="12"/>
          </p:nvPr>
        </p:nvSpPr>
        <p:spPr/>
        <p:txBody>
          <a:bodyPr/>
          <a:lstStyle/>
          <a:p>
            <a:pPr>
              <a:defRPr/>
            </a:pPr>
            <a:fld id="{7A37F66C-0255-411E-A444-21A7D80BA9C7}" type="slidenum">
              <a:rPr lang="en-US" smtClean="0"/>
              <a:pPr>
                <a:defRPr/>
              </a:pPr>
              <a:t>62</a:t>
            </a:fld>
            <a:endParaRPr lang="en-US"/>
          </a:p>
        </p:txBody>
      </p:sp>
      <p:pic>
        <p:nvPicPr>
          <p:cNvPr id="1026" name="Picture 2" descr="C:\Documents and Settings\braun\My Documents\Aviation Weather\Volcanoes\index.php_files\VAAC_MAP.jpg"/>
          <p:cNvPicPr>
            <a:picLocks noGrp="1" noChangeAspect="1" noChangeArrowheads="1"/>
          </p:cNvPicPr>
          <p:nvPr>
            <p:ph idx="1"/>
          </p:nvPr>
        </p:nvPicPr>
        <p:blipFill>
          <a:blip r:embed="rId2"/>
          <a:srcRect/>
          <a:stretch>
            <a:fillRect/>
          </a:stretch>
        </p:blipFill>
        <p:spPr bwMode="auto">
          <a:xfrm>
            <a:off x="838200" y="1143000"/>
            <a:ext cx="7467600" cy="5105400"/>
          </a:xfrm>
          <a:prstGeom prst="rect">
            <a:avLst/>
          </a:prstGeom>
          <a:noFill/>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C00000"/>
                </a:solidFill>
              </a:rPr>
              <a:t>The VAAC’s Responsibilities</a:t>
            </a:r>
            <a:endParaRPr lang="en-US" dirty="0">
              <a:solidFill>
                <a:srgbClr val="C00000"/>
              </a:solidFill>
            </a:endParaRPr>
          </a:p>
        </p:txBody>
      </p:sp>
      <p:sp>
        <p:nvSpPr>
          <p:cNvPr id="3" name="Content Placeholder 2"/>
          <p:cNvSpPr>
            <a:spLocks noGrp="1"/>
          </p:cNvSpPr>
          <p:nvPr>
            <p:ph idx="1"/>
          </p:nvPr>
        </p:nvSpPr>
        <p:spPr/>
        <p:txBody>
          <a:bodyPr/>
          <a:lstStyle/>
          <a:p>
            <a:r>
              <a:rPr lang="en-US" sz="2400" dirty="0" smtClean="0">
                <a:solidFill>
                  <a:schemeClr val="bg1"/>
                </a:solidFill>
              </a:rPr>
              <a:t>Develop and execute volcanic ash dispersion models in real-time.</a:t>
            </a:r>
          </a:p>
          <a:p>
            <a:r>
              <a:rPr lang="en-US" sz="2400" dirty="0" smtClean="0">
                <a:solidFill>
                  <a:schemeClr val="bg1"/>
                </a:solidFill>
              </a:rPr>
              <a:t>Continuously use satellite information to identify volcanic ash and to discriminate volcanic ash clouds from weather clouds.</a:t>
            </a:r>
          </a:p>
          <a:p>
            <a:r>
              <a:rPr lang="en-US" sz="2400" dirty="0" smtClean="0">
                <a:solidFill>
                  <a:schemeClr val="bg1"/>
                </a:solidFill>
              </a:rPr>
              <a:t>Issue Volcanic Ash Advisory (VAA) Statements and Volcanic Ash Graphics (VAG), which provide guidance to MWOs for SIGMETs involving volcanic ash.</a:t>
            </a:r>
          </a:p>
          <a:p>
            <a:r>
              <a:rPr lang="en-US" sz="2400" dirty="0" smtClean="0">
                <a:solidFill>
                  <a:schemeClr val="bg1"/>
                </a:solidFill>
              </a:rPr>
              <a:t>Provide advisory service to Regional Area Forecast Centers, MWOs and other VAACs.</a:t>
            </a:r>
          </a:p>
          <a:p>
            <a:r>
              <a:rPr lang="en-US" sz="2400" dirty="0" smtClean="0">
                <a:solidFill>
                  <a:schemeClr val="bg1"/>
                </a:solidFill>
              </a:rPr>
              <a:t>Coordinate with the aviation community, the public and neighboring VAACs about volcanic episodes.</a:t>
            </a:r>
          </a:p>
          <a:p>
            <a:endParaRPr lang="en-US" dirty="0"/>
          </a:p>
        </p:txBody>
      </p:sp>
      <p:sp>
        <p:nvSpPr>
          <p:cNvPr id="4" name="Date Placeholder 3"/>
          <p:cNvSpPr>
            <a:spLocks noGrp="1"/>
          </p:cNvSpPr>
          <p:nvPr>
            <p:ph type="dt" sz="half" idx="10"/>
          </p:nvPr>
        </p:nvSpPr>
        <p:spPr/>
        <p:txBody>
          <a:bodyPr/>
          <a:lstStyle/>
          <a:p>
            <a:pPr>
              <a:defRPr/>
            </a:pPr>
            <a:fld id="{A815DA9C-0A41-4C4B-825B-CB5B9A0C5D1D}" type="datetime1">
              <a:rPr lang="en-US" smtClean="0"/>
              <a:pPr>
                <a:defRPr/>
              </a:pPr>
              <a:t>9/15/2008</a:t>
            </a:fld>
            <a:endParaRPr lang="en-US"/>
          </a:p>
        </p:txBody>
      </p:sp>
      <p:sp>
        <p:nvSpPr>
          <p:cNvPr id="5" name="Slide Number Placeholder 4"/>
          <p:cNvSpPr>
            <a:spLocks noGrp="1"/>
          </p:cNvSpPr>
          <p:nvPr>
            <p:ph type="sldNum" sz="quarter" idx="12"/>
          </p:nvPr>
        </p:nvSpPr>
        <p:spPr/>
        <p:txBody>
          <a:bodyPr/>
          <a:lstStyle/>
          <a:p>
            <a:pPr>
              <a:defRPr/>
            </a:pPr>
            <a:fld id="{7A37F66C-0255-411E-A444-21A7D80BA9C7}" type="slidenum">
              <a:rPr lang="en-US" smtClean="0"/>
              <a:pPr>
                <a:defRPr/>
              </a:pPr>
              <a:t>63</a:t>
            </a:fld>
            <a:endParaRPr lang="en-US"/>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ChangeArrowheads="1"/>
          </p:cNvSpPr>
          <p:nvPr/>
        </p:nvSpPr>
        <p:spPr bwMode="auto">
          <a:xfrm>
            <a:off x="2895600" y="2108200"/>
            <a:ext cx="2057400" cy="1193800"/>
          </a:xfrm>
          <a:prstGeom prst="rect">
            <a:avLst/>
          </a:prstGeom>
          <a:noFill/>
          <a:ln w="101600">
            <a:solidFill>
              <a:schemeClr val="accent1"/>
            </a:solidFill>
            <a:miter lim="800000"/>
            <a:headEnd/>
            <a:tailEnd/>
          </a:ln>
        </p:spPr>
        <p:txBody>
          <a:bodyPr wrap="none" anchor="ctr"/>
          <a:lstStyle/>
          <a:p>
            <a:endParaRPr lang="en-US"/>
          </a:p>
        </p:txBody>
      </p:sp>
      <p:sp>
        <p:nvSpPr>
          <p:cNvPr id="7171" name="Rectangle 3"/>
          <p:cNvSpPr>
            <a:spLocks noChangeArrowheads="1"/>
          </p:cNvSpPr>
          <p:nvPr/>
        </p:nvSpPr>
        <p:spPr bwMode="auto">
          <a:xfrm>
            <a:off x="3124200" y="2286000"/>
            <a:ext cx="1482778" cy="831639"/>
          </a:xfrm>
          <a:prstGeom prst="rect">
            <a:avLst/>
          </a:prstGeom>
          <a:noFill/>
          <a:ln w="9525">
            <a:noFill/>
            <a:miter lim="800000"/>
            <a:headEnd/>
            <a:tailEnd/>
          </a:ln>
        </p:spPr>
        <p:txBody>
          <a:bodyPr wrap="none" lIns="92075" tIns="46038" rIns="92075" bIns="46038">
            <a:spAutoFit/>
          </a:bodyPr>
          <a:lstStyle/>
          <a:p>
            <a:r>
              <a:rPr lang="en-US" sz="2400" b="1" dirty="0" smtClean="0">
                <a:solidFill>
                  <a:srgbClr val="FF0000"/>
                </a:solidFill>
                <a:latin typeface="Arial" charset="0"/>
              </a:rPr>
              <a:t>Regional</a:t>
            </a:r>
            <a:endParaRPr lang="en-US" sz="2400" b="1" dirty="0">
              <a:solidFill>
                <a:srgbClr val="FF0000"/>
              </a:solidFill>
              <a:latin typeface="Arial" charset="0"/>
            </a:endParaRPr>
          </a:p>
          <a:p>
            <a:r>
              <a:rPr lang="en-US" sz="2400" b="1" dirty="0">
                <a:solidFill>
                  <a:srgbClr val="FF0000"/>
                </a:solidFill>
                <a:latin typeface="Arial" charset="0"/>
              </a:rPr>
              <a:t>  </a:t>
            </a:r>
            <a:r>
              <a:rPr lang="en-US" sz="2400" b="1" dirty="0" smtClean="0">
                <a:solidFill>
                  <a:srgbClr val="FF0000"/>
                </a:solidFill>
                <a:latin typeface="Arial" charset="0"/>
              </a:rPr>
              <a:t> </a:t>
            </a:r>
            <a:r>
              <a:rPr lang="en-US" sz="2400" b="1" dirty="0">
                <a:solidFill>
                  <a:srgbClr val="FF0000"/>
                </a:solidFill>
                <a:latin typeface="Arial" charset="0"/>
              </a:rPr>
              <a:t>VAAC</a:t>
            </a:r>
            <a:endParaRPr lang="en-US" sz="2800" dirty="0">
              <a:solidFill>
                <a:srgbClr val="FF0000"/>
              </a:solidFill>
              <a:latin typeface="Arial" charset="0"/>
            </a:endParaRPr>
          </a:p>
        </p:txBody>
      </p:sp>
      <p:sp>
        <p:nvSpPr>
          <p:cNvPr id="7172" name="Rectangle 4"/>
          <p:cNvSpPr>
            <a:spLocks noChangeArrowheads="1"/>
          </p:cNvSpPr>
          <p:nvPr/>
        </p:nvSpPr>
        <p:spPr bwMode="auto">
          <a:xfrm>
            <a:off x="1068388" y="2133600"/>
            <a:ext cx="1065212" cy="1108638"/>
          </a:xfrm>
          <a:prstGeom prst="rect">
            <a:avLst/>
          </a:prstGeom>
          <a:noFill/>
          <a:ln w="9525">
            <a:noFill/>
            <a:miter lim="800000"/>
            <a:headEnd/>
            <a:tailEnd/>
          </a:ln>
        </p:spPr>
        <p:txBody>
          <a:bodyPr lIns="92075" tIns="46038" rIns="92075" bIns="46038">
            <a:spAutoFit/>
          </a:bodyPr>
          <a:lstStyle/>
          <a:p>
            <a:r>
              <a:rPr lang="en-US" sz="2200" b="1" dirty="0">
                <a:solidFill>
                  <a:srgbClr val="FF0033"/>
                </a:solidFill>
                <a:latin typeface="Arial" charset="0"/>
              </a:rPr>
              <a:t> </a:t>
            </a:r>
            <a:r>
              <a:rPr lang="en-US" sz="2200" b="1" dirty="0">
                <a:solidFill>
                  <a:schemeClr val="bg1"/>
                </a:solidFill>
                <a:latin typeface="Arial" charset="0"/>
              </a:rPr>
              <a:t>ACCs,</a:t>
            </a:r>
          </a:p>
          <a:p>
            <a:r>
              <a:rPr lang="en-US" sz="2200" b="1" dirty="0">
                <a:solidFill>
                  <a:schemeClr val="bg1"/>
                </a:solidFill>
                <a:latin typeface="Arial" charset="0"/>
              </a:rPr>
              <a:t>FAA</a:t>
            </a:r>
          </a:p>
        </p:txBody>
      </p:sp>
      <p:sp>
        <p:nvSpPr>
          <p:cNvPr id="7173" name="Line 5"/>
          <p:cNvSpPr>
            <a:spLocks noChangeShapeType="1"/>
          </p:cNvSpPr>
          <p:nvPr/>
        </p:nvSpPr>
        <p:spPr bwMode="auto">
          <a:xfrm>
            <a:off x="3962400" y="1295400"/>
            <a:ext cx="0" cy="762000"/>
          </a:xfrm>
          <a:prstGeom prst="line">
            <a:avLst/>
          </a:prstGeom>
          <a:noFill/>
          <a:ln w="25400">
            <a:solidFill>
              <a:schemeClr val="tx1"/>
            </a:solidFill>
            <a:round/>
            <a:headEnd type="stealth" w="med" len="med"/>
            <a:tailEnd type="none" w="sm" len="sm"/>
          </a:ln>
        </p:spPr>
        <p:txBody>
          <a:bodyPr wrap="none" anchor="ctr"/>
          <a:lstStyle/>
          <a:p>
            <a:endParaRPr lang="en-US"/>
          </a:p>
        </p:txBody>
      </p:sp>
      <p:sp>
        <p:nvSpPr>
          <p:cNvPr id="7174" name="Rectangle 6"/>
          <p:cNvSpPr>
            <a:spLocks noChangeArrowheads="1"/>
          </p:cNvSpPr>
          <p:nvPr/>
        </p:nvSpPr>
        <p:spPr bwMode="auto">
          <a:xfrm>
            <a:off x="5651500" y="787400"/>
            <a:ext cx="2501900" cy="584200"/>
          </a:xfrm>
          <a:prstGeom prst="rect">
            <a:avLst/>
          </a:prstGeom>
          <a:noFill/>
          <a:ln w="25400">
            <a:solidFill>
              <a:schemeClr val="tx1"/>
            </a:solidFill>
            <a:miter lim="800000"/>
            <a:headEnd/>
            <a:tailEnd/>
          </a:ln>
        </p:spPr>
        <p:txBody>
          <a:bodyPr wrap="none" anchor="ctr"/>
          <a:lstStyle/>
          <a:p>
            <a:endParaRPr lang="en-US"/>
          </a:p>
        </p:txBody>
      </p:sp>
      <p:sp>
        <p:nvSpPr>
          <p:cNvPr id="7175" name="Rectangle 7"/>
          <p:cNvSpPr>
            <a:spLocks noChangeArrowheads="1"/>
          </p:cNvSpPr>
          <p:nvPr/>
        </p:nvSpPr>
        <p:spPr bwMode="auto">
          <a:xfrm>
            <a:off x="6019800" y="838200"/>
            <a:ext cx="1816203" cy="431529"/>
          </a:xfrm>
          <a:prstGeom prst="rect">
            <a:avLst/>
          </a:prstGeom>
          <a:noFill/>
          <a:ln w="9525">
            <a:noFill/>
            <a:miter lim="800000"/>
            <a:headEnd/>
            <a:tailEnd/>
          </a:ln>
        </p:spPr>
        <p:txBody>
          <a:bodyPr wrap="none" lIns="92075" tIns="46038" rIns="92075" bIns="46038">
            <a:spAutoFit/>
          </a:bodyPr>
          <a:lstStyle/>
          <a:p>
            <a:r>
              <a:rPr lang="en-US" sz="2200" b="1" dirty="0">
                <a:solidFill>
                  <a:srgbClr val="FF0033"/>
                </a:solidFill>
                <a:latin typeface="Arial" charset="0"/>
              </a:rPr>
              <a:t> </a:t>
            </a:r>
            <a:r>
              <a:rPr lang="en-US" sz="2200" b="1" dirty="0" smtClean="0">
                <a:solidFill>
                  <a:schemeClr val="bg1"/>
                </a:solidFill>
                <a:latin typeface="Arial" charset="0"/>
              </a:rPr>
              <a:t>NWS </a:t>
            </a:r>
            <a:r>
              <a:rPr lang="en-US" sz="2200" b="1" dirty="0">
                <a:solidFill>
                  <a:schemeClr val="bg1"/>
                </a:solidFill>
                <a:latin typeface="Arial" charset="0"/>
              </a:rPr>
              <a:t>WFOs</a:t>
            </a:r>
          </a:p>
        </p:txBody>
      </p:sp>
      <p:sp>
        <p:nvSpPr>
          <p:cNvPr id="7176" name="Rectangle 8"/>
          <p:cNvSpPr>
            <a:spLocks noChangeArrowheads="1"/>
          </p:cNvSpPr>
          <p:nvPr/>
        </p:nvSpPr>
        <p:spPr bwMode="auto">
          <a:xfrm>
            <a:off x="3641725" y="1439863"/>
            <a:ext cx="247650" cy="244475"/>
          </a:xfrm>
          <a:prstGeom prst="rect">
            <a:avLst/>
          </a:prstGeom>
          <a:noFill/>
          <a:ln w="9525">
            <a:noFill/>
            <a:miter lim="800000"/>
            <a:headEnd/>
            <a:tailEnd/>
          </a:ln>
        </p:spPr>
        <p:txBody>
          <a:bodyPr wrap="none" lIns="92075" tIns="46038" rIns="92075" bIns="46038">
            <a:spAutoFit/>
          </a:bodyPr>
          <a:lstStyle/>
          <a:p>
            <a:r>
              <a:rPr lang="en-US" sz="1000">
                <a:solidFill>
                  <a:srgbClr val="FF0033"/>
                </a:solidFill>
                <a:latin typeface="Times New Roman" pitchFamily="18" charset="0"/>
              </a:rPr>
              <a:t>  </a:t>
            </a:r>
          </a:p>
        </p:txBody>
      </p:sp>
      <p:sp>
        <p:nvSpPr>
          <p:cNvPr id="7177" name="Line 9"/>
          <p:cNvSpPr>
            <a:spLocks noChangeShapeType="1"/>
          </p:cNvSpPr>
          <p:nvPr/>
        </p:nvSpPr>
        <p:spPr bwMode="auto">
          <a:xfrm flipH="1">
            <a:off x="4953000" y="1371600"/>
            <a:ext cx="609600" cy="685800"/>
          </a:xfrm>
          <a:prstGeom prst="line">
            <a:avLst/>
          </a:prstGeom>
          <a:noFill/>
          <a:ln w="25400">
            <a:solidFill>
              <a:schemeClr val="tx1"/>
            </a:solidFill>
            <a:round/>
            <a:headEnd type="stealth" w="med" len="med"/>
            <a:tailEnd type="none" w="sm" len="sm"/>
          </a:ln>
        </p:spPr>
        <p:txBody>
          <a:bodyPr wrap="none" anchor="ctr"/>
          <a:lstStyle/>
          <a:p>
            <a:endParaRPr lang="en-US"/>
          </a:p>
        </p:txBody>
      </p:sp>
      <p:sp>
        <p:nvSpPr>
          <p:cNvPr id="7178" name="Rectangle 10"/>
          <p:cNvSpPr>
            <a:spLocks noChangeArrowheads="1"/>
          </p:cNvSpPr>
          <p:nvPr/>
        </p:nvSpPr>
        <p:spPr bwMode="auto">
          <a:xfrm>
            <a:off x="927100" y="4127500"/>
            <a:ext cx="6146800" cy="660400"/>
          </a:xfrm>
          <a:prstGeom prst="rect">
            <a:avLst/>
          </a:prstGeom>
          <a:noFill/>
          <a:ln w="25400">
            <a:solidFill>
              <a:schemeClr val="tx1"/>
            </a:solidFill>
            <a:miter lim="800000"/>
            <a:headEnd/>
            <a:tailEnd/>
          </a:ln>
        </p:spPr>
        <p:txBody>
          <a:bodyPr wrap="none" anchor="ctr"/>
          <a:lstStyle/>
          <a:p>
            <a:endParaRPr lang="en-US"/>
          </a:p>
        </p:txBody>
      </p:sp>
      <p:sp>
        <p:nvSpPr>
          <p:cNvPr id="7179" name="Line 11"/>
          <p:cNvSpPr>
            <a:spLocks noChangeShapeType="1"/>
          </p:cNvSpPr>
          <p:nvPr/>
        </p:nvSpPr>
        <p:spPr bwMode="auto">
          <a:xfrm flipV="1">
            <a:off x="3962400" y="3352800"/>
            <a:ext cx="0" cy="685800"/>
          </a:xfrm>
          <a:prstGeom prst="line">
            <a:avLst/>
          </a:prstGeom>
          <a:noFill/>
          <a:ln w="25400">
            <a:solidFill>
              <a:schemeClr val="tx1"/>
            </a:solidFill>
            <a:round/>
            <a:headEnd type="stealth" w="med" len="med"/>
            <a:tailEnd type="none" w="sm" len="sm"/>
          </a:ln>
        </p:spPr>
        <p:txBody>
          <a:bodyPr wrap="none" anchor="ctr"/>
          <a:lstStyle/>
          <a:p>
            <a:endParaRPr lang="en-US"/>
          </a:p>
        </p:txBody>
      </p:sp>
      <p:sp>
        <p:nvSpPr>
          <p:cNvPr id="7180" name="Rectangle 12"/>
          <p:cNvSpPr>
            <a:spLocks noChangeArrowheads="1"/>
          </p:cNvSpPr>
          <p:nvPr/>
        </p:nvSpPr>
        <p:spPr bwMode="auto">
          <a:xfrm>
            <a:off x="3413125" y="4289425"/>
            <a:ext cx="228600" cy="304800"/>
          </a:xfrm>
          <a:prstGeom prst="rect">
            <a:avLst/>
          </a:prstGeom>
          <a:noFill/>
          <a:ln w="9525">
            <a:noFill/>
            <a:miter lim="800000"/>
            <a:headEnd/>
            <a:tailEnd/>
          </a:ln>
        </p:spPr>
        <p:txBody>
          <a:bodyPr wrap="none" lIns="92075" tIns="46038" rIns="92075" bIns="46038">
            <a:spAutoFit/>
          </a:bodyPr>
          <a:lstStyle/>
          <a:p>
            <a:r>
              <a:rPr lang="en-US" sz="1400">
                <a:solidFill>
                  <a:srgbClr val="FF0033"/>
                </a:solidFill>
                <a:latin typeface="Times New Roman" pitchFamily="18" charset="0"/>
              </a:rPr>
              <a:t> </a:t>
            </a:r>
          </a:p>
        </p:txBody>
      </p:sp>
      <p:sp>
        <p:nvSpPr>
          <p:cNvPr id="7181" name="Rectangle 13"/>
          <p:cNvSpPr>
            <a:spLocks noChangeArrowheads="1"/>
          </p:cNvSpPr>
          <p:nvPr/>
        </p:nvSpPr>
        <p:spPr bwMode="auto">
          <a:xfrm>
            <a:off x="990600" y="2362200"/>
            <a:ext cx="1066800" cy="990600"/>
          </a:xfrm>
          <a:prstGeom prst="rect">
            <a:avLst/>
          </a:prstGeom>
          <a:noFill/>
          <a:ln w="25400">
            <a:solidFill>
              <a:schemeClr val="tx1"/>
            </a:solidFill>
            <a:miter lim="800000"/>
            <a:headEnd/>
            <a:tailEnd/>
          </a:ln>
        </p:spPr>
        <p:txBody>
          <a:bodyPr wrap="none" anchor="ctr"/>
          <a:lstStyle/>
          <a:p>
            <a:endParaRPr lang="en-US"/>
          </a:p>
        </p:txBody>
      </p:sp>
      <p:sp>
        <p:nvSpPr>
          <p:cNvPr id="7182" name="Line 14"/>
          <p:cNvSpPr>
            <a:spLocks noChangeShapeType="1"/>
          </p:cNvSpPr>
          <p:nvPr/>
        </p:nvSpPr>
        <p:spPr bwMode="auto">
          <a:xfrm>
            <a:off x="2057400" y="2743200"/>
            <a:ext cx="685800" cy="0"/>
          </a:xfrm>
          <a:prstGeom prst="line">
            <a:avLst/>
          </a:prstGeom>
          <a:noFill/>
          <a:ln w="25400">
            <a:solidFill>
              <a:schemeClr val="tx1"/>
            </a:solidFill>
            <a:round/>
            <a:headEnd type="stealth" w="med" len="med"/>
            <a:tailEnd type="none" w="sm" len="sm"/>
          </a:ln>
        </p:spPr>
        <p:txBody>
          <a:bodyPr wrap="none" anchor="ctr"/>
          <a:lstStyle/>
          <a:p>
            <a:endParaRPr lang="en-US"/>
          </a:p>
        </p:txBody>
      </p:sp>
      <p:sp>
        <p:nvSpPr>
          <p:cNvPr id="7183" name="Rectangle 15"/>
          <p:cNvSpPr>
            <a:spLocks noChangeArrowheads="1"/>
          </p:cNvSpPr>
          <p:nvPr/>
        </p:nvSpPr>
        <p:spPr bwMode="auto">
          <a:xfrm>
            <a:off x="3200400" y="762000"/>
            <a:ext cx="1409700" cy="666978"/>
          </a:xfrm>
          <a:prstGeom prst="rect">
            <a:avLst/>
          </a:prstGeom>
          <a:noFill/>
          <a:ln w="9525">
            <a:noFill/>
            <a:miter lim="800000"/>
            <a:headEnd/>
            <a:tailEnd/>
          </a:ln>
        </p:spPr>
        <p:txBody>
          <a:bodyPr lIns="92075" tIns="46038" rIns="92075" bIns="46038">
            <a:spAutoFit/>
          </a:bodyPr>
          <a:lstStyle/>
          <a:p>
            <a:r>
              <a:rPr lang="en-US" sz="1400" dirty="0">
                <a:solidFill>
                  <a:srgbClr val="FF0033"/>
                </a:solidFill>
                <a:latin typeface="Times New Roman" pitchFamily="18" charset="0"/>
              </a:rPr>
              <a:t>        </a:t>
            </a:r>
            <a:r>
              <a:rPr lang="en-US" sz="2200" b="1" dirty="0">
                <a:solidFill>
                  <a:schemeClr val="bg1"/>
                </a:solidFill>
                <a:latin typeface="Arial" charset="0"/>
              </a:rPr>
              <a:t>MWOs</a:t>
            </a:r>
          </a:p>
          <a:p>
            <a:pPr>
              <a:lnSpc>
                <a:spcPct val="90000"/>
              </a:lnSpc>
            </a:pPr>
            <a:endParaRPr lang="en-US" sz="1700" b="1" dirty="0">
              <a:solidFill>
                <a:srgbClr val="0000FF"/>
              </a:solidFill>
              <a:latin typeface="Arial" charset="0"/>
            </a:endParaRPr>
          </a:p>
        </p:txBody>
      </p:sp>
      <p:sp>
        <p:nvSpPr>
          <p:cNvPr id="7184" name="Rectangle 16"/>
          <p:cNvSpPr>
            <a:spLocks noChangeArrowheads="1"/>
          </p:cNvSpPr>
          <p:nvPr/>
        </p:nvSpPr>
        <p:spPr bwMode="auto">
          <a:xfrm>
            <a:off x="990600" y="685800"/>
            <a:ext cx="1447800" cy="673100"/>
          </a:xfrm>
          <a:prstGeom prst="rect">
            <a:avLst/>
          </a:prstGeom>
          <a:noFill/>
          <a:ln w="25400">
            <a:solidFill>
              <a:schemeClr val="tx1"/>
            </a:solidFill>
            <a:miter lim="800000"/>
            <a:headEnd/>
            <a:tailEnd/>
          </a:ln>
        </p:spPr>
        <p:txBody>
          <a:bodyPr wrap="none" anchor="ctr"/>
          <a:lstStyle/>
          <a:p>
            <a:endParaRPr lang="en-US" dirty="0">
              <a:solidFill>
                <a:schemeClr val="bg1"/>
              </a:solidFill>
            </a:endParaRPr>
          </a:p>
        </p:txBody>
      </p:sp>
      <p:sp>
        <p:nvSpPr>
          <p:cNvPr id="7185" name="Rectangle 17"/>
          <p:cNvSpPr>
            <a:spLocks noChangeArrowheads="1"/>
          </p:cNvSpPr>
          <p:nvPr/>
        </p:nvSpPr>
        <p:spPr bwMode="auto">
          <a:xfrm>
            <a:off x="1068388" y="617538"/>
            <a:ext cx="1120371" cy="770084"/>
          </a:xfrm>
          <a:prstGeom prst="rect">
            <a:avLst/>
          </a:prstGeom>
          <a:noFill/>
          <a:ln w="9525">
            <a:noFill/>
            <a:miter lim="800000"/>
            <a:headEnd/>
            <a:tailEnd/>
          </a:ln>
        </p:spPr>
        <p:txBody>
          <a:bodyPr wrap="none" lIns="92075" tIns="46038" rIns="92075" bIns="46038">
            <a:spAutoFit/>
          </a:bodyPr>
          <a:lstStyle/>
          <a:p>
            <a:r>
              <a:rPr lang="en-US" sz="2200" b="1" dirty="0" smtClean="0">
                <a:solidFill>
                  <a:schemeClr val="bg1"/>
                </a:solidFill>
                <a:latin typeface="Arial" charset="0"/>
              </a:rPr>
              <a:t>Other</a:t>
            </a:r>
            <a:endParaRPr lang="en-US" sz="2200" b="1" dirty="0">
              <a:solidFill>
                <a:schemeClr val="bg1"/>
              </a:solidFill>
              <a:latin typeface="Arial" charset="0"/>
            </a:endParaRPr>
          </a:p>
          <a:p>
            <a:r>
              <a:rPr lang="en-US" sz="2200" b="1" dirty="0">
                <a:solidFill>
                  <a:schemeClr val="bg1"/>
                </a:solidFill>
                <a:latin typeface="Arial" charset="0"/>
              </a:rPr>
              <a:t>VAACs</a:t>
            </a:r>
            <a:endParaRPr lang="en-US" sz="1700" b="1" dirty="0">
              <a:solidFill>
                <a:schemeClr val="bg1"/>
              </a:solidFill>
              <a:latin typeface="Arial" charset="0"/>
            </a:endParaRPr>
          </a:p>
        </p:txBody>
      </p:sp>
      <p:sp>
        <p:nvSpPr>
          <p:cNvPr id="7186" name="Line 18"/>
          <p:cNvSpPr>
            <a:spLocks noChangeShapeType="1"/>
          </p:cNvSpPr>
          <p:nvPr/>
        </p:nvSpPr>
        <p:spPr bwMode="auto">
          <a:xfrm>
            <a:off x="2211388" y="1447800"/>
            <a:ext cx="684212" cy="609600"/>
          </a:xfrm>
          <a:prstGeom prst="line">
            <a:avLst/>
          </a:prstGeom>
          <a:noFill/>
          <a:ln w="25400">
            <a:solidFill>
              <a:schemeClr val="tx1"/>
            </a:solidFill>
            <a:round/>
            <a:headEnd type="stealth" w="med" len="med"/>
            <a:tailEnd type="none" w="sm" len="sm"/>
          </a:ln>
        </p:spPr>
        <p:txBody>
          <a:bodyPr wrap="none" anchor="ctr"/>
          <a:lstStyle/>
          <a:p>
            <a:endParaRPr lang="en-US"/>
          </a:p>
        </p:txBody>
      </p:sp>
      <p:sp>
        <p:nvSpPr>
          <p:cNvPr id="7187" name="Rectangle 19"/>
          <p:cNvSpPr>
            <a:spLocks noChangeArrowheads="1"/>
          </p:cNvSpPr>
          <p:nvPr/>
        </p:nvSpPr>
        <p:spPr bwMode="auto">
          <a:xfrm>
            <a:off x="5880100" y="2298700"/>
            <a:ext cx="2578100" cy="825500"/>
          </a:xfrm>
          <a:prstGeom prst="rect">
            <a:avLst/>
          </a:prstGeom>
          <a:noFill/>
          <a:ln w="25400">
            <a:solidFill>
              <a:schemeClr val="tx1"/>
            </a:solidFill>
            <a:miter lim="800000"/>
            <a:headEnd/>
            <a:tailEnd/>
          </a:ln>
        </p:spPr>
        <p:txBody>
          <a:bodyPr wrap="none" anchor="ctr"/>
          <a:lstStyle/>
          <a:p>
            <a:endParaRPr lang="en-US"/>
          </a:p>
        </p:txBody>
      </p:sp>
      <p:sp>
        <p:nvSpPr>
          <p:cNvPr id="7188" name="Rectangle 20"/>
          <p:cNvSpPr>
            <a:spLocks noChangeArrowheads="1"/>
          </p:cNvSpPr>
          <p:nvPr/>
        </p:nvSpPr>
        <p:spPr bwMode="auto">
          <a:xfrm>
            <a:off x="762000" y="5334000"/>
            <a:ext cx="3657600" cy="1068388"/>
          </a:xfrm>
          <a:prstGeom prst="rect">
            <a:avLst/>
          </a:prstGeom>
          <a:noFill/>
          <a:ln w="9525">
            <a:noFill/>
            <a:miter lim="800000"/>
            <a:headEnd/>
            <a:tailEnd/>
          </a:ln>
        </p:spPr>
        <p:txBody>
          <a:bodyPr lIns="92075" tIns="46038" rIns="92075" bIns="46038">
            <a:spAutoFit/>
          </a:bodyPr>
          <a:lstStyle/>
          <a:p>
            <a:pPr>
              <a:lnSpc>
                <a:spcPct val="80000"/>
              </a:lnSpc>
            </a:pPr>
            <a:r>
              <a:rPr lang="en-US" sz="1600" dirty="0">
                <a:solidFill>
                  <a:srgbClr val="FFFF00"/>
                </a:solidFill>
                <a:latin typeface="Arial" charset="0"/>
              </a:rPr>
              <a:t>VAAC = Volcanic Ash Advisory Center</a:t>
            </a:r>
          </a:p>
          <a:p>
            <a:pPr>
              <a:lnSpc>
                <a:spcPct val="80000"/>
              </a:lnSpc>
            </a:pPr>
            <a:r>
              <a:rPr lang="en-US" sz="1600" dirty="0">
                <a:solidFill>
                  <a:srgbClr val="FFFF00"/>
                </a:solidFill>
                <a:latin typeface="Arial" charset="0"/>
              </a:rPr>
              <a:t>MWO = Meteorological Watch </a:t>
            </a:r>
            <a:r>
              <a:rPr lang="en-US" sz="1600" dirty="0" smtClean="0">
                <a:solidFill>
                  <a:srgbClr val="FFFF00"/>
                </a:solidFill>
                <a:latin typeface="Arial" charset="0"/>
              </a:rPr>
              <a:t>Offices</a:t>
            </a:r>
            <a:endParaRPr lang="en-US" sz="1600" dirty="0">
              <a:solidFill>
                <a:srgbClr val="FFFF00"/>
              </a:solidFill>
              <a:latin typeface="Arial" charset="0"/>
            </a:endParaRPr>
          </a:p>
          <a:p>
            <a:pPr>
              <a:lnSpc>
                <a:spcPct val="80000"/>
              </a:lnSpc>
            </a:pPr>
            <a:r>
              <a:rPr lang="en-US" sz="1600" dirty="0">
                <a:solidFill>
                  <a:srgbClr val="FFFF00"/>
                </a:solidFill>
                <a:latin typeface="Arial" charset="0"/>
              </a:rPr>
              <a:t>WFO = Weather Forecast Office</a:t>
            </a:r>
          </a:p>
          <a:p>
            <a:pPr>
              <a:lnSpc>
                <a:spcPct val="80000"/>
              </a:lnSpc>
            </a:pPr>
            <a:r>
              <a:rPr lang="en-US" sz="1600" dirty="0">
                <a:solidFill>
                  <a:srgbClr val="FFFF00"/>
                </a:solidFill>
                <a:latin typeface="Arial" charset="0"/>
              </a:rPr>
              <a:t>AWC = Aviation Weather Center</a:t>
            </a:r>
          </a:p>
          <a:p>
            <a:pPr>
              <a:lnSpc>
                <a:spcPct val="80000"/>
              </a:lnSpc>
            </a:pPr>
            <a:r>
              <a:rPr lang="en-US" sz="1600" dirty="0">
                <a:solidFill>
                  <a:srgbClr val="FFFF00"/>
                </a:solidFill>
                <a:latin typeface="Arial" charset="0"/>
              </a:rPr>
              <a:t>FAA = Federal Aviation Administration</a:t>
            </a:r>
          </a:p>
        </p:txBody>
      </p:sp>
      <p:sp>
        <p:nvSpPr>
          <p:cNvPr id="7189" name="Rectangle 21"/>
          <p:cNvSpPr>
            <a:spLocks noChangeArrowheads="1"/>
          </p:cNvSpPr>
          <p:nvPr/>
        </p:nvSpPr>
        <p:spPr bwMode="auto">
          <a:xfrm>
            <a:off x="687388" y="5029200"/>
            <a:ext cx="7834312" cy="1511300"/>
          </a:xfrm>
          <a:prstGeom prst="rect">
            <a:avLst/>
          </a:prstGeom>
          <a:noFill/>
          <a:ln w="12700">
            <a:solidFill>
              <a:schemeClr val="tx1"/>
            </a:solidFill>
            <a:miter lim="800000"/>
            <a:headEnd/>
            <a:tailEnd/>
          </a:ln>
        </p:spPr>
        <p:txBody>
          <a:bodyPr wrap="none" anchor="ctr"/>
          <a:lstStyle/>
          <a:p>
            <a:endParaRPr lang="en-US"/>
          </a:p>
        </p:txBody>
      </p:sp>
      <p:sp>
        <p:nvSpPr>
          <p:cNvPr id="7190" name="Rectangle 22"/>
          <p:cNvSpPr>
            <a:spLocks noChangeArrowheads="1"/>
          </p:cNvSpPr>
          <p:nvPr/>
        </p:nvSpPr>
        <p:spPr bwMode="auto">
          <a:xfrm>
            <a:off x="533400" y="4060825"/>
            <a:ext cx="7011988" cy="770084"/>
          </a:xfrm>
          <a:prstGeom prst="rect">
            <a:avLst/>
          </a:prstGeom>
          <a:noFill/>
          <a:ln w="9525">
            <a:noFill/>
            <a:miter lim="800000"/>
            <a:headEnd/>
            <a:tailEnd/>
          </a:ln>
        </p:spPr>
        <p:txBody>
          <a:bodyPr lIns="92075" tIns="46038" rIns="92075" bIns="46038">
            <a:spAutoFit/>
          </a:bodyPr>
          <a:lstStyle/>
          <a:p>
            <a:pPr lvl="1" algn="ctr"/>
            <a:r>
              <a:rPr lang="en-US" sz="2200" b="1" dirty="0">
                <a:solidFill>
                  <a:schemeClr val="bg1"/>
                </a:solidFill>
                <a:latin typeface="Arial" charset="0"/>
              </a:rPr>
              <a:t>Other U.S. government agencies including  AWC, </a:t>
            </a:r>
            <a:r>
              <a:rPr lang="en-US" sz="2200" b="1" dirty="0" err="1">
                <a:solidFill>
                  <a:schemeClr val="bg1"/>
                </a:solidFill>
                <a:latin typeface="Arial" charset="0"/>
              </a:rPr>
              <a:t>DoD</a:t>
            </a:r>
            <a:r>
              <a:rPr lang="en-US" sz="2200" b="1" dirty="0">
                <a:solidFill>
                  <a:schemeClr val="bg1"/>
                </a:solidFill>
                <a:latin typeface="Arial" charset="0"/>
              </a:rPr>
              <a:t> (AFWA), FEMA</a:t>
            </a:r>
          </a:p>
        </p:txBody>
      </p:sp>
      <p:sp>
        <p:nvSpPr>
          <p:cNvPr id="7191" name="Rectangle 23"/>
          <p:cNvSpPr>
            <a:spLocks noChangeArrowheads="1"/>
          </p:cNvSpPr>
          <p:nvPr/>
        </p:nvSpPr>
        <p:spPr bwMode="auto">
          <a:xfrm>
            <a:off x="4572000" y="5334000"/>
            <a:ext cx="3862388" cy="1068388"/>
          </a:xfrm>
          <a:prstGeom prst="rect">
            <a:avLst/>
          </a:prstGeom>
          <a:noFill/>
          <a:ln w="9525">
            <a:noFill/>
            <a:miter lim="800000"/>
            <a:headEnd/>
            <a:tailEnd/>
          </a:ln>
        </p:spPr>
        <p:txBody>
          <a:bodyPr lIns="92075" tIns="46038" rIns="92075" bIns="46038">
            <a:spAutoFit/>
          </a:bodyPr>
          <a:lstStyle/>
          <a:p>
            <a:pPr>
              <a:lnSpc>
                <a:spcPct val="80000"/>
              </a:lnSpc>
            </a:pPr>
            <a:r>
              <a:rPr lang="en-US" sz="1600">
                <a:solidFill>
                  <a:srgbClr val="FFFF00"/>
                </a:solidFill>
                <a:latin typeface="Arial" charset="0"/>
              </a:rPr>
              <a:t>DoD = Department of Defense</a:t>
            </a:r>
          </a:p>
          <a:p>
            <a:pPr>
              <a:lnSpc>
                <a:spcPct val="80000"/>
              </a:lnSpc>
            </a:pPr>
            <a:r>
              <a:rPr lang="en-US" sz="1600">
                <a:solidFill>
                  <a:srgbClr val="FFFF00"/>
                </a:solidFill>
                <a:latin typeface="Arial" charset="0"/>
              </a:rPr>
              <a:t>AFWA = Air Force Weather Agency</a:t>
            </a:r>
          </a:p>
          <a:p>
            <a:pPr>
              <a:lnSpc>
                <a:spcPct val="80000"/>
              </a:lnSpc>
            </a:pPr>
            <a:r>
              <a:rPr lang="en-US" sz="1600">
                <a:solidFill>
                  <a:srgbClr val="FFFF00"/>
                </a:solidFill>
                <a:latin typeface="Arial" charset="0"/>
              </a:rPr>
              <a:t>FEMA = Federal Emergency 		            	Management Agency</a:t>
            </a:r>
          </a:p>
          <a:p>
            <a:pPr>
              <a:lnSpc>
                <a:spcPct val="80000"/>
              </a:lnSpc>
            </a:pPr>
            <a:r>
              <a:rPr lang="en-US" sz="1600">
                <a:solidFill>
                  <a:srgbClr val="FFFF00"/>
                </a:solidFill>
                <a:latin typeface="Arial" charset="0"/>
              </a:rPr>
              <a:t>ACC = Area Control Center</a:t>
            </a:r>
            <a:r>
              <a:rPr lang="en-US" sz="1600">
                <a:solidFill>
                  <a:schemeClr val="tx2"/>
                </a:solidFill>
                <a:latin typeface="Arial" charset="0"/>
              </a:rPr>
              <a:t>                                       </a:t>
            </a:r>
          </a:p>
        </p:txBody>
      </p:sp>
      <p:sp>
        <p:nvSpPr>
          <p:cNvPr id="7192" name="Rectangle 24"/>
          <p:cNvSpPr>
            <a:spLocks noChangeArrowheads="1"/>
          </p:cNvSpPr>
          <p:nvPr/>
        </p:nvSpPr>
        <p:spPr bwMode="auto">
          <a:xfrm>
            <a:off x="3354388" y="5029200"/>
            <a:ext cx="2208212" cy="336550"/>
          </a:xfrm>
          <a:prstGeom prst="rect">
            <a:avLst/>
          </a:prstGeom>
          <a:noFill/>
          <a:ln w="9525">
            <a:noFill/>
            <a:miter lim="800000"/>
            <a:headEnd/>
            <a:tailEnd/>
          </a:ln>
        </p:spPr>
        <p:txBody>
          <a:bodyPr lIns="92075" tIns="46038" rIns="92075" bIns="46038">
            <a:spAutoFit/>
          </a:bodyPr>
          <a:lstStyle/>
          <a:p>
            <a:pPr>
              <a:spcBef>
                <a:spcPct val="50000"/>
              </a:spcBef>
            </a:pPr>
            <a:r>
              <a:rPr lang="en-US" sz="1600" b="1" dirty="0">
                <a:latin typeface="Arial" charset="0"/>
              </a:rPr>
              <a:t>    </a:t>
            </a:r>
            <a:r>
              <a:rPr lang="en-US" sz="1600" b="1" dirty="0">
                <a:solidFill>
                  <a:schemeClr val="bg1"/>
                </a:solidFill>
                <a:latin typeface="Arial" charset="0"/>
              </a:rPr>
              <a:t>Abbreviations:</a:t>
            </a:r>
          </a:p>
        </p:txBody>
      </p:sp>
      <p:sp>
        <p:nvSpPr>
          <p:cNvPr id="7193" name="Rectangle 25"/>
          <p:cNvSpPr>
            <a:spLocks noChangeArrowheads="1"/>
          </p:cNvSpPr>
          <p:nvPr/>
        </p:nvSpPr>
        <p:spPr bwMode="auto">
          <a:xfrm>
            <a:off x="5927725" y="2378075"/>
            <a:ext cx="2900363" cy="677751"/>
          </a:xfrm>
          <a:prstGeom prst="rect">
            <a:avLst/>
          </a:prstGeom>
          <a:noFill/>
          <a:ln w="9525">
            <a:noFill/>
            <a:miter lim="800000"/>
            <a:headEnd/>
            <a:tailEnd/>
          </a:ln>
        </p:spPr>
        <p:txBody>
          <a:bodyPr lIns="92075" tIns="46038" rIns="92075" bIns="46038">
            <a:spAutoFit/>
          </a:bodyPr>
          <a:lstStyle/>
          <a:p>
            <a:pPr>
              <a:lnSpc>
                <a:spcPct val="95000"/>
              </a:lnSpc>
            </a:pPr>
            <a:r>
              <a:rPr lang="en-US" sz="2000" b="1" dirty="0" smtClean="0">
                <a:solidFill>
                  <a:schemeClr val="bg1"/>
                </a:solidFill>
                <a:latin typeface="Arial" charset="0"/>
              </a:rPr>
              <a:t>          Airlines</a:t>
            </a:r>
            <a:r>
              <a:rPr lang="en-US" sz="2000" b="1" dirty="0">
                <a:solidFill>
                  <a:schemeClr val="bg1"/>
                </a:solidFill>
                <a:latin typeface="Arial" charset="0"/>
              </a:rPr>
              <a:t>, </a:t>
            </a:r>
          </a:p>
          <a:p>
            <a:pPr>
              <a:lnSpc>
                <a:spcPct val="95000"/>
              </a:lnSpc>
            </a:pPr>
            <a:r>
              <a:rPr lang="en-US" sz="2000" b="1" dirty="0">
                <a:solidFill>
                  <a:schemeClr val="bg1"/>
                </a:solidFill>
                <a:latin typeface="Arial" charset="0"/>
              </a:rPr>
              <a:t>Aviation community</a:t>
            </a:r>
            <a:endParaRPr lang="en-US" b="1" dirty="0">
              <a:solidFill>
                <a:schemeClr val="bg1"/>
              </a:solidFill>
              <a:latin typeface="Arial" charset="0"/>
            </a:endParaRPr>
          </a:p>
        </p:txBody>
      </p:sp>
      <p:sp>
        <p:nvSpPr>
          <p:cNvPr id="7194" name="Line 26"/>
          <p:cNvSpPr>
            <a:spLocks noChangeShapeType="1"/>
          </p:cNvSpPr>
          <p:nvPr/>
        </p:nvSpPr>
        <p:spPr bwMode="auto">
          <a:xfrm flipH="1">
            <a:off x="5029200" y="2743200"/>
            <a:ext cx="838200" cy="0"/>
          </a:xfrm>
          <a:prstGeom prst="line">
            <a:avLst/>
          </a:prstGeom>
          <a:noFill/>
          <a:ln w="25400">
            <a:solidFill>
              <a:schemeClr val="tx1"/>
            </a:solidFill>
            <a:round/>
            <a:headEnd type="stealth" w="med" len="med"/>
            <a:tailEnd type="none" w="sm" len="sm"/>
          </a:ln>
        </p:spPr>
        <p:txBody>
          <a:bodyPr wrap="none" anchor="ctr"/>
          <a:lstStyle/>
          <a:p>
            <a:endParaRPr lang="en-US"/>
          </a:p>
        </p:txBody>
      </p:sp>
      <p:sp>
        <p:nvSpPr>
          <p:cNvPr id="7195" name="Rectangle 27"/>
          <p:cNvSpPr>
            <a:spLocks noChangeArrowheads="1"/>
          </p:cNvSpPr>
          <p:nvPr/>
        </p:nvSpPr>
        <p:spPr bwMode="auto">
          <a:xfrm>
            <a:off x="3429000" y="711200"/>
            <a:ext cx="1206500" cy="584200"/>
          </a:xfrm>
          <a:prstGeom prst="rect">
            <a:avLst/>
          </a:prstGeom>
          <a:noFill/>
          <a:ln w="25400">
            <a:solidFill>
              <a:schemeClr val="tx1"/>
            </a:solidFill>
            <a:miter lim="800000"/>
            <a:headEnd/>
            <a:tailEnd/>
          </a:ln>
        </p:spPr>
        <p:txBody>
          <a:bodyPr wrap="none" anchor="ctr"/>
          <a:lstStyle/>
          <a:p>
            <a:endParaRPr lang="en-US"/>
          </a:p>
        </p:txBody>
      </p:sp>
      <p:sp>
        <p:nvSpPr>
          <p:cNvPr id="10268" name="Rectangle 28"/>
          <p:cNvSpPr>
            <a:spLocks noGrp="1" noChangeArrowheads="1"/>
          </p:cNvSpPr>
          <p:nvPr>
            <p:ph type="title"/>
          </p:nvPr>
        </p:nvSpPr>
        <p:spPr>
          <a:xfrm>
            <a:off x="687388" y="0"/>
            <a:ext cx="7770812" cy="685800"/>
          </a:xfrm>
        </p:spPr>
        <p:txBody>
          <a:bodyPr/>
          <a:lstStyle/>
          <a:p>
            <a:pPr eaLnBrk="1" hangingPunct="1">
              <a:defRPr/>
            </a:pPr>
            <a:r>
              <a:rPr lang="en-US" sz="3200" b="1" dirty="0" smtClean="0">
                <a:solidFill>
                  <a:srgbClr val="FF0000"/>
                </a:solidFill>
              </a:rPr>
              <a:t>VAAC Customers</a:t>
            </a:r>
            <a:endParaRPr lang="en-US" b="1" dirty="0" smtClean="0">
              <a:solidFill>
                <a:srgbClr val="FF0000"/>
              </a:solidFill>
            </a:endParaRP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457200" y="0"/>
            <a:ext cx="8229600" cy="838200"/>
          </a:xfrm>
        </p:spPr>
        <p:txBody>
          <a:bodyPr>
            <a:normAutofit fontScale="90000"/>
          </a:bodyPr>
          <a:lstStyle/>
          <a:p>
            <a:pPr eaLnBrk="1" hangingPunct="1">
              <a:defRPr/>
            </a:pPr>
            <a:r>
              <a:rPr lang="en-US" sz="4000" b="1" dirty="0" smtClean="0">
                <a:solidFill>
                  <a:srgbClr val="C00000"/>
                </a:solidFill>
              </a:rPr>
              <a:t>Volcanic Ash Advisory Issuance</a:t>
            </a:r>
          </a:p>
        </p:txBody>
      </p:sp>
      <p:sp>
        <p:nvSpPr>
          <p:cNvPr id="40963" name="Rectangle 3"/>
          <p:cNvSpPr>
            <a:spLocks noGrp="1" noChangeArrowheads="1"/>
          </p:cNvSpPr>
          <p:nvPr>
            <p:ph type="body" idx="1"/>
          </p:nvPr>
        </p:nvSpPr>
        <p:spPr>
          <a:xfrm>
            <a:off x="457200" y="838200"/>
            <a:ext cx="8229600" cy="5715000"/>
          </a:xfrm>
        </p:spPr>
        <p:txBody>
          <a:bodyPr/>
          <a:lstStyle/>
          <a:p>
            <a:pPr eaLnBrk="1" hangingPunct="1">
              <a:defRPr/>
            </a:pPr>
            <a:r>
              <a:rPr lang="en-US" sz="3200" dirty="0" smtClean="0">
                <a:solidFill>
                  <a:schemeClr val="bg1"/>
                </a:solidFill>
              </a:rPr>
              <a:t>Detection of Ash in Satellite Imagery</a:t>
            </a:r>
          </a:p>
          <a:p>
            <a:pPr eaLnBrk="1" hangingPunct="1">
              <a:defRPr/>
            </a:pPr>
            <a:r>
              <a:rPr lang="en-US" sz="3200" dirty="0" smtClean="0">
                <a:solidFill>
                  <a:schemeClr val="bg1"/>
                </a:solidFill>
              </a:rPr>
              <a:t>The issuance of a SIGMET by an Meteorological Watch Office (MWO)</a:t>
            </a:r>
          </a:p>
          <a:p>
            <a:pPr eaLnBrk="1" hangingPunct="1">
              <a:defRPr/>
            </a:pPr>
            <a:r>
              <a:rPr lang="en-US" sz="3200" dirty="0" smtClean="0">
                <a:solidFill>
                  <a:schemeClr val="bg1"/>
                </a:solidFill>
              </a:rPr>
              <a:t>Pilot reports (</a:t>
            </a:r>
            <a:r>
              <a:rPr lang="en-US" sz="3200" dirty="0" err="1" smtClean="0">
                <a:solidFill>
                  <a:schemeClr val="bg1"/>
                </a:solidFill>
              </a:rPr>
              <a:t>Pireps</a:t>
            </a:r>
            <a:r>
              <a:rPr lang="en-US" sz="3200" dirty="0" smtClean="0">
                <a:solidFill>
                  <a:schemeClr val="bg1"/>
                </a:solidFill>
              </a:rPr>
              <a:t>) of ash with  confirmation from MWO’s, Observatories and/or other points of contact.</a:t>
            </a:r>
          </a:p>
          <a:p>
            <a:pPr eaLnBrk="1" hangingPunct="1">
              <a:defRPr/>
            </a:pPr>
            <a:r>
              <a:rPr lang="en-US" sz="3200" dirty="0" smtClean="0">
                <a:solidFill>
                  <a:schemeClr val="bg1"/>
                </a:solidFill>
              </a:rPr>
              <a:t>Volcano Observatories (VO) and other related science facilities.</a:t>
            </a:r>
          </a:p>
          <a:p>
            <a:pPr eaLnBrk="1" hangingPunct="1">
              <a:defRPr/>
            </a:pPr>
            <a:r>
              <a:rPr lang="en-US" sz="3200" dirty="0" smtClean="0">
                <a:solidFill>
                  <a:schemeClr val="bg1"/>
                </a:solidFill>
              </a:rPr>
              <a:t>Other agencies such as AWC, AFWA, DOD etc.</a:t>
            </a:r>
          </a:p>
          <a:p>
            <a:pPr eaLnBrk="1" hangingPunct="1">
              <a:defRPr/>
            </a:pPr>
            <a:endParaRPr lang="en-US" sz="2400" b="1" dirty="0" smtClean="0">
              <a:solidFill>
                <a:srgbClr val="FFFF00"/>
              </a:solidFill>
            </a:endParaRPr>
          </a:p>
          <a:p>
            <a:pPr eaLnBrk="1" hangingPunct="1">
              <a:buFont typeface="Wingdings" pitchFamily="2" charset="2"/>
              <a:buNone/>
              <a:defRPr/>
            </a:pPr>
            <a:endParaRPr lang="en-US" sz="2400" b="1" dirty="0" smtClean="0">
              <a:solidFill>
                <a:srgbClr val="FFFF00"/>
              </a:solidFill>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normAutofit fontScale="90000"/>
          </a:bodyPr>
          <a:lstStyle/>
          <a:p>
            <a:pPr eaLnBrk="1" hangingPunct="1">
              <a:defRPr/>
            </a:pPr>
            <a:r>
              <a:rPr lang="en-US" sz="4000" b="1" dirty="0" smtClean="0">
                <a:solidFill>
                  <a:srgbClr val="C00000"/>
                </a:solidFill>
              </a:rPr>
              <a:t>The Process of Issuing a Volcanic Ash Advisory</a:t>
            </a:r>
          </a:p>
        </p:txBody>
      </p:sp>
      <p:sp>
        <p:nvSpPr>
          <p:cNvPr id="43011" name="Rectangle 3"/>
          <p:cNvSpPr>
            <a:spLocks noGrp="1" noChangeArrowheads="1"/>
          </p:cNvSpPr>
          <p:nvPr>
            <p:ph type="body" idx="1"/>
          </p:nvPr>
        </p:nvSpPr>
        <p:spPr>
          <a:xfrm>
            <a:off x="457200" y="1981200"/>
            <a:ext cx="8229600" cy="4114800"/>
          </a:xfrm>
        </p:spPr>
        <p:txBody>
          <a:bodyPr/>
          <a:lstStyle/>
          <a:p>
            <a:pPr eaLnBrk="1" hangingPunct="1">
              <a:lnSpc>
                <a:spcPct val="90000"/>
              </a:lnSpc>
              <a:defRPr/>
            </a:pPr>
            <a:r>
              <a:rPr lang="en-US" sz="3200" dirty="0" smtClean="0">
                <a:solidFill>
                  <a:schemeClr val="bg1"/>
                </a:solidFill>
              </a:rPr>
              <a:t>Receive information from source</a:t>
            </a:r>
          </a:p>
          <a:p>
            <a:pPr eaLnBrk="1" hangingPunct="1">
              <a:lnSpc>
                <a:spcPct val="90000"/>
              </a:lnSpc>
              <a:defRPr/>
            </a:pPr>
            <a:r>
              <a:rPr lang="en-US" sz="3200" dirty="0" smtClean="0">
                <a:solidFill>
                  <a:schemeClr val="bg1"/>
                </a:solidFill>
              </a:rPr>
              <a:t>Send out Quick VAA</a:t>
            </a:r>
          </a:p>
          <a:p>
            <a:pPr eaLnBrk="1" hangingPunct="1">
              <a:lnSpc>
                <a:spcPct val="90000"/>
              </a:lnSpc>
              <a:defRPr/>
            </a:pPr>
            <a:r>
              <a:rPr lang="en-US" sz="3200" dirty="0" smtClean="0">
                <a:solidFill>
                  <a:schemeClr val="bg1"/>
                </a:solidFill>
              </a:rPr>
              <a:t>Issue Volcano Checklist which involves calling different agencies and writing down specifics of information</a:t>
            </a:r>
          </a:p>
          <a:p>
            <a:pPr eaLnBrk="1" hangingPunct="1">
              <a:lnSpc>
                <a:spcPct val="90000"/>
              </a:lnSpc>
              <a:defRPr/>
            </a:pPr>
            <a:r>
              <a:rPr lang="en-US" sz="3200" dirty="0" smtClean="0">
                <a:solidFill>
                  <a:schemeClr val="bg1"/>
                </a:solidFill>
              </a:rPr>
              <a:t>Make calls for additional information if needed.</a:t>
            </a:r>
          </a:p>
          <a:p>
            <a:pPr eaLnBrk="1" hangingPunct="1">
              <a:lnSpc>
                <a:spcPct val="90000"/>
              </a:lnSpc>
              <a:defRPr/>
            </a:pPr>
            <a:r>
              <a:rPr lang="en-US" sz="3200" dirty="0" smtClean="0">
                <a:solidFill>
                  <a:schemeClr val="bg1"/>
                </a:solidFill>
              </a:rPr>
              <a:t>Run </a:t>
            </a:r>
            <a:r>
              <a:rPr lang="en-US" sz="3200" dirty="0" err="1" smtClean="0">
                <a:solidFill>
                  <a:schemeClr val="bg1"/>
                </a:solidFill>
              </a:rPr>
              <a:t>Hysplit</a:t>
            </a:r>
            <a:r>
              <a:rPr lang="en-US" sz="3200" dirty="0" smtClean="0">
                <a:solidFill>
                  <a:schemeClr val="bg1"/>
                </a:solidFill>
              </a:rPr>
              <a:t> model if applicable</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normAutofit fontScale="90000"/>
          </a:bodyPr>
          <a:lstStyle/>
          <a:p>
            <a:pPr eaLnBrk="1" hangingPunct="1">
              <a:defRPr/>
            </a:pPr>
            <a:r>
              <a:rPr lang="en-US" sz="4000" b="1" dirty="0" smtClean="0">
                <a:solidFill>
                  <a:srgbClr val="C00000"/>
                </a:solidFill>
              </a:rPr>
              <a:t>The Process of Issuing an Volcanic Ash Advisory…</a:t>
            </a:r>
          </a:p>
        </p:txBody>
      </p:sp>
      <p:sp>
        <p:nvSpPr>
          <p:cNvPr id="45059" name="Rectangle 3"/>
          <p:cNvSpPr>
            <a:spLocks noGrp="1" noChangeArrowheads="1"/>
          </p:cNvSpPr>
          <p:nvPr>
            <p:ph type="body" idx="1"/>
          </p:nvPr>
        </p:nvSpPr>
        <p:spPr/>
        <p:txBody>
          <a:bodyPr/>
          <a:lstStyle/>
          <a:p>
            <a:pPr eaLnBrk="1" hangingPunct="1">
              <a:lnSpc>
                <a:spcPct val="90000"/>
              </a:lnSpc>
              <a:defRPr/>
            </a:pPr>
            <a:r>
              <a:rPr lang="en-US" sz="3200" dirty="0" smtClean="0">
                <a:solidFill>
                  <a:schemeClr val="bg1"/>
                </a:solidFill>
              </a:rPr>
              <a:t>Issue full VAA with graphic and forecast.</a:t>
            </a:r>
          </a:p>
          <a:p>
            <a:pPr eaLnBrk="1" hangingPunct="1">
              <a:lnSpc>
                <a:spcPct val="90000"/>
              </a:lnSpc>
              <a:defRPr/>
            </a:pPr>
            <a:r>
              <a:rPr lang="en-US" sz="3200" dirty="0" smtClean="0">
                <a:solidFill>
                  <a:schemeClr val="bg1"/>
                </a:solidFill>
              </a:rPr>
              <a:t>Issue additional VAAs based on new information and/or updated forecast.</a:t>
            </a:r>
          </a:p>
          <a:p>
            <a:pPr eaLnBrk="1" hangingPunct="1">
              <a:lnSpc>
                <a:spcPct val="90000"/>
              </a:lnSpc>
              <a:defRPr/>
            </a:pPr>
            <a:r>
              <a:rPr lang="en-US" sz="3200" dirty="0" smtClean="0">
                <a:solidFill>
                  <a:schemeClr val="bg1"/>
                </a:solidFill>
              </a:rPr>
              <a:t>Continue to monitor for ash in satellite imagery, possible change in direction, or clouds break as ash is now able to be seen.</a:t>
            </a:r>
          </a:p>
          <a:p>
            <a:pPr eaLnBrk="1" hangingPunct="1">
              <a:lnSpc>
                <a:spcPct val="90000"/>
              </a:lnSpc>
              <a:defRPr/>
            </a:pPr>
            <a:r>
              <a:rPr lang="en-US" sz="3200" dirty="0" smtClean="0">
                <a:solidFill>
                  <a:schemeClr val="bg1"/>
                </a:solidFill>
              </a:rPr>
              <a:t>Continue to update agencies with additional information.</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a:xfrm>
            <a:off x="457200" y="0"/>
            <a:ext cx="8229600" cy="715962"/>
          </a:xfrm>
        </p:spPr>
        <p:txBody>
          <a:bodyPr>
            <a:normAutofit/>
          </a:bodyPr>
          <a:lstStyle/>
          <a:p>
            <a:pPr eaLnBrk="1" hangingPunct="1">
              <a:defRPr/>
            </a:pPr>
            <a:r>
              <a:rPr lang="en-US" sz="4000" b="1" dirty="0" smtClean="0">
                <a:solidFill>
                  <a:srgbClr val="C00000"/>
                </a:solidFill>
              </a:rPr>
              <a:t>VAA Cancellation</a:t>
            </a:r>
          </a:p>
        </p:txBody>
      </p:sp>
      <p:sp>
        <p:nvSpPr>
          <p:cNvPr id="51203" name="Rectangle 3"/>
          <p:cNvSpPr>
            <a:spLocks noGrp="1" noChangeArrowheads="1"/>
          </p:cNvSpPr>
          <p:nvPr>
            <p:ph type="body" idx="1"/>
          </p:nvPr>
        </p:nvSpPr>
        <p:spPr>
          <a:xfrm>
            <a:off x="457200" y="914400"/>
            <a:ext cx="8229600" cy="5562600"/>
          </a:xfrm>
        </p:spPr>
        <p:txBody>
          <a:bodyPr/>
          <a:lstStyle/>
          <a:p>
            <a:pPr eaLnBrk="1" hangingPunct="1">
              <a:lnSpc>
                <a:spcPct val="90000"/>
              </a:lnSpc>
              <a:defRPr/>
            </a:pPr>
            <a:r>
              <a:rPr lang="en-US" sz="3200" dirty="0" smtClean="0">
                <a:solidFill>
                  <a:schemeClr val="bg1"/>
                </a:solidFill>
              </a:rPr>
              <a:t>Ash is not detected in satellite imagery and clouds are not present.  Volcano analyst is able to get a clear view of the volcano and surrounding region.</a:t>
            </a:r>
          </a:p>
          <a:p>
            <a:pPr eaLnBrk="1" hangingPunct="1">
              <a:lnSpc>
                <a:spcPct val="90000"/>
              </a:lnSpc>
              <a:defRPr/>
            </a:pPr>
            <a:r>
              <a:rPr lang="en-US" sz="3200" dirty="0" smtClean="0">
                <a:solidFill>
                  <a:schemeClr val="bg1"/>
                </a:solidFill>
              </a:rPr>
              <a:t>MWO office relays to VAAC they are ending SIGMETs as information provided to them signifies volcano is no longer erupting and ash has dissipated.</a:t>
            </a:r>
          </a:p>
          <a:p>
            <a:pPr eaLnBrk="1" hangingPunct="1">
              <a:lnSpc>
                <a:spcPct val="90000"/>
              </a:lnSpc>
              <a:defRPr/>
            </a:pPr>
            <a:r>
              <a:rPr lang="en-US" sz="3200" dirty="0" smtClean="0">
                <a:solidFill>
                  <a:schemeClr val="bg1"/>
                </a:solidFill>
              </a:rPr>
              <a:t>MWO SIGMET has expired although information is not provided to the VAAC – usually wait 12-24 hours after the expired SIGMET.</a:t>
            </a:r>
          </a:p>
          <a:p>
            <a:pPr eaLnBrk="1" hangingPunct="1">
              <a:lnSpc>
                <a:spcPct val="90000"/>
              </a:lnSpc>
              <a:defRPr/>
            </a:pPr>
            <a:endParaRPr lang="en-US" sz="2000" b="1" dirty="0" smtClean="0">
              <a:solidFill>
                <a:srgbClr val="FFFF00"/>
              </a:solidFill>
            </a:endParaRP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ChangeArrowheads="1"/>
          </p:cNvSpPr>
          <p:nvPr/>
        </p:nvSpPr>
        <p:spPr bwMode="auto">
          <a:xfrm>
            <a:off x="3022600" y="2489200"/>
            <a:ext cx="1955800" cy="1193800"/>
          </a:xfrm>
          <a:prstGeom prst="rect">
            <a:avLst/>
          </a:prstGeom>
          <a:noFill/>
          <a:ln w="101600">
            <a:solidFill>
              <a:schemeClr val="accent1"/>
            </a:solidFill>
            <a:miter lim="800000"/>
            <a:headEnd/>
            <a:tailEnd/>
          </a:ln>
        </p:spPr>
        <p:txBody>
          <a:bodyPr wrap="none" anchor="ctr"/>
          <a:lstStyle/>
          <a:p>
            <a:endParaRPr lang="en-US"/>
          </a:p>
        </p:txBody>
      </p:sp>
      <p:sp>
        <p:nvSpPr>
          <p:cNvPr id="19459" name="Rectangle 3"/>
          <p:cNvSpPr>
            <a:spLocks noChangeArrowheads="1"/>
          </p:cNvSpPr>
          <p:nvPr/>
        </p:nvSpPr>
        <p:spPr bwMode="auto">
          <a:xfrm>
            <a:off x="2957513" y="2605088"/>
            <a:ext cx="1533048" cy="954750"/>
          </a:xfrm>
          <a:prstGeom prst="rect">
            <a:avLst/>
          </a:prstGeom>
          <a:noFill/>
          <a:ln w="9525">
            <a:noFill/>
            <a:miter lim="800000"/>
            <a:headEnd/>
            <a:tailEnd/>
          </a:ln>
        </p:spPr>
        <p:txBody>
          <a:bodyPr wrap="none" lIns="92075" tIns="46038" rIns="92075" bIns="46038">
            <a:spAutoFit/>
          </a:bodyPr>
          <a:lstStyle/>
          <a:p>
            <a:r>
              <a:rPr lang="en-US" sz="2800" dirty="0" smtClean="0">
                <a:solidFill>
                  <a:srgbClr val="FF0000"/>
                </a:solidFill>
                <a:latin typeface="Arial" charset="0"/>
              </a:rPr>
              <a:t>     The</a:t>
            </a:r>
            <a:endParaRPr lang="en-US" sz="2800" dirty="0">
              <a:solidFill>
                <a:srgbClr val="FF0000"/>
              </a:solidFill>
              <a:latin typeface="Arial" charset="0"/>
            </a:endParaRPr>
          </a:p>
          <a:p>
            <a:r>
              <a:rPr lang="en-US" sz="2800" dirty="0">
                <a:solidFill>
                  <a:srgbClr val="FF0000"/>
                </a:solidFill>
                <a:latin typeface="Arial" charset="0"/>
              </a:rPr>
              <a:t>    VAAC</a:t>
            </a:r>
          </a:p>
        </p:txBody>
      </p:sp>
      <p:sp>
        <p:nvSpPr>
          <p:cNvPr id="19460" name="Rectangle 4"/>
          <p:cNvSpPr>
            <a:spLocks noChangeArrowheads="1"/>
          </p:cNvSpPr>
          <p:nvPr/>
        </p:nvSpPr>
        <p:spPr bwMode="auto">
          <a:xfrm>
            <a:off x="3454400" y="1079500"/>
            <a:ext cx="1270000" cy="508000"/>
          </a:xfrm>
          <a:prstGeom prst="rect">
            <a:avLst/>
          </a:prstGeom>
          <a:noFill/>
          <a:ln w="25400">
            <a:solidFill>
              <a:schemeClr val="tx1"/>
            </a:solidFill>
            <a:miter lim="800000"/>
            <a:headEnd/>
            <a:tailEnd/>
          </a:ln>
        </p:spPr>
        <p:txBody>
          <a:bodyPr wrap="none" anchor="ctr"/>
          <a:lstStyle/>
          <a:p>
            <a:endParaRPr lang="en-US"/>
          </a:p>
        </p:txBody>
      </p:sp>
      <p:sp>
        <p:nvSpPr>
          <p:cNvPr id="19461" name="Rectangle 5"/>
          <p:cNvSpPr>
            <a:spLocks noChangeArrowheads="1"/>
          </p:cNvSpPr>
          <p:nvPr/>
        </p:nvSpPr>
        <p:spPr bwMode="auto">
          <a:xfrm>
            <a:off x="3429000" y="1143000"/>
            <a:ext cx="1221488" cy="431529"/>
          </a:xfrm>
          <a:prstGeom prst="rect">
            <a:avLst/>
          </a:prstGeom>
          <a:noFill/>
          <a:ln w="9525">
            <a:noFill/>
            <a:miter lim="800000"/>
            <a:headEnd/>
            <a:tailEnd/>
          </a:ln>
        </p:spPr>
        <p:txBody>
          <a:bodyPr wrap="none" lIns="92075" tIns="46038" rIns="92075" bIns="46038">
            <a:spAutoFit/>
          </a:bodyPr>
          <a:lstStyle/>
          <a:p>
            <a:r>
              <a:rPr lang="en-US" sz="2200" b="1" dirty="0">
                <a:solidFill>
                  <a:schemeClr val="bg1"/>
                </a:solidFill>
                <a:latin typeface="Arial" charset="0"/>
              </a:rPr>
              <a:t>Airlines</a:t>
            </a:r>
          </a:p>
        </p:txBody>
      </p:sp>
      <p:sp>
        <p:nvSpPr>
          <p:cNvPr id="19462" name="Line 6"/>
          <p:cNvSpPr>
            <a:spLocks noChangeShapeType="1"/>
          </p:cNvSpPr>
          <p:nvPr/>
        </p:nvSpPr>
        <p:spPr bwMode="auto">
          <a:xfrm>
            <a:off x="3735388" y="1601788"/>
            <a:ext cx="0" cy="760412"/>
          </a:xfrm>
          <a:prstGeom prst="line">
            <a:avLst/>
          </a:prstGeom>
          <a:noFill/>
          <a:ln w="25400">
            <a:solidFill>
              <a:schemeClr val="tx1"/>
            </a:solidFill>
            <a:round/>
            <a:headEnd type="none" w="sm" len="sm"/>
            <a:tailEnd type="stealth" w="med" len="med"/>
          </a:ln>
        </p:spPr>
        <p:txBody>
          <a:bodyPr wrap="none" anchor="ctr"/>
          <a:lstStyle/>
          <a:p>
            <a:endParaRPr lang="en-US"/>
          </a:p>
        </p:txBody>
      </p:sp>
      <p:sp>
        <p:nvSpPr>
          <p:cNvPr id="19463" name="Rectangle 7"/>
          <p:cNvSpPr>
            <a:spLocks noChangeArrowheads="1"/>
          </p:cNvSpPr>
          <p:nvPr/>
        </p:nvSpPr>
        <p:spPr bwMode="auto">
          <a:xfrm>
            <a:off x="457200" y="1860550"/>
            <a:ext cx="1346200" cy="496888"/>
          </a:xfrm>
          <a:prstGeom prst="rect">
            <a:avLst/>
          </a:prstGeom>
          <a:noFill/>
          <a:ln w="25400">
            <a:solidFill>
              <a:schemeClr val="tx1"/>
            </a:solidFill>
            <a:miter lim="800000"/>
            <a:headEnd/>
            <a:tailEnd/>
          </a:ln>
        </p:spPr>
        <p:txBody>
          <a:bodyPr wrap="none" anchor="ctr"/>
          <a:lstStyle/>
          <a:p>
            <a:endParaRPr lang="en-US"/>
          </a:p>
        </p:txBody>
      </p:sp>
      <p:sp>
        <p:nvSpPr>
          <p:cNvPr id="19464" name="Rectangle 8"/>
          <p:cNvSpPr>
            <a:spLocks noChangeArrowheads="1"/>
          </p:cNvSpPr>
          <p:nvPr/>
        </p:nvSpPr>
        <p:spPr bwMode="auto">
          <a:xfrm>
            <a:off x="381000" y="1905000"/>
            <a:ext cx="1394613" cy="431529"/>
          </a:xfrm>
          <a:prstGeom prst="rect">
            <a:avLst/>
          </a:prstGeom>
          <a:noFill/>
          <a:ln w="9525">
            <a:noFill/>
            <a:miter lim="800000"/>
            <a:headEnd/>
            <a:tailEnd/>
          </a:ln>
        </p:spPr>
        <p:txBody>
          <a:bodyPr wrap="none" lIns="92075" tIns="46038" rIns="92075" bIns="46038">
            <a:spAutoFit/>
          </a:bodyPr>
          <a:lstStyle/>
          <a:p>
            <a:r>
              <a:rPr lang="en-US" sz="2200" b="1" dirty="0">
                <a:solidFill>
                  <a:schemeClr val="bg1"/>
                </a:solidFill>
                <a:latin typeface="Arial" charset="0"/>
              </a:rPr>
              <a:t>Cable TV</a:t>
            </a:r>
          </a:p>
        </p:txBody>
      </p:sp>
      <p:sp>
        <p:nvSpPr>
          <p:cNvPr id="19465" name="Rectangle 9"/>
          <p:cNvSpPr>
            <a:spLocks noChangeArrowheads="1"/>
          </p:cNvSpPr>
          <p:nvPr/>
        </p:nvSpPr>
        <p:spPr bwMode="auto">
          <a:xfrm>
            <a:off x="3719513" y="1820863"/>
            <a:ext cx="246062" cy="244475"/>
          </a:xfrm>
          <a:prstGeom prst="rect">
            <a:avLst/>
          </a:prstGeom>
          <a:noFill/>
          <a:ln w="9525">
            <a:noFill/>
            <a:miter lim="800000"/>
            <a:headEnd/>
            <a:tailEnd/>
          </a:ln>
        </p:spPr>
        <p:txBody>
          <a:bodyPr wrap="none" lIns="92075" tIns="46038" rIns="92075" bIns="46038">
            <a:spAutoFit/>
          </a:bodyPr>
          <a:lstStyle/>
          <a:p>
            <a:r>
              <a:rPr lang="en-US" sz="1000">
                <a:solidFill>
                  <a:srgbClr val="FF0033"/>
                </a:solidFill>
                <a:latin typeface="Times New Roman" pitchFamily="18" charset="0"/>
              </a:rPr>
              <a:t>  </a:t>
            </a:r>
          </a:p>
        </p:txBody>
      </p:sp>
      <p:sp>
        <p:nvSpPr>
          <p:cNvPr id="19466" name="Rectangle 10"/>
          <p:cNvSpPr>
            <a:spLocks noChangeArrowheads="1"/>
          </p:cNvSpPr>
          <p:nvPr/>
        </p:nvSpPr>
        <p:spPr bwMode="auto">
          <a:xfrm>
            <a:off x="3719513" y="1693863"/>
            <a:ext cx="860425" cy="312737"/>
          </a:xfrm>
          <a:prstGeom prst="rect">
            <a:avLst/>
          </a:prstGeom>
          <a:noFill/>
          <a:ln w="9525">
            <a:noFill/>
            <a:miter lim="800000"/>
            <a:headEnd/>
            <a:tailEnd/>
          </a:ln>
        </p:spPr>
        <p:txBody>
          <a:bodyPr wrap="none" lIns="92075" tIns="46038" rIns="92075" bIns="46038">
            <a:spAutoFit/>
          </a:bodyPr>
          <a:lstStyle/>
          <a:p>
            <a:pPr>
              <a:lnSpc>
                <a:spcPct val="90000"/>
              </a:lnSpc>
            </a:pPr>
            <a:r>
              <a:rPr lang="en-US" sz="1600" b="1">
                <a:solidFill>
                  <a:srgbClr val="FFFF00"/>
                </a:solidFill>
                <a:latin typeface="Arial" charset="0"/>
              </a:rPr>
              <a:t>Phone</a:t>
            </a:r>
            <a:r>
              <a:rPr lang="en-US" sz="1600" b="1">
                <a:solidFill>
                  <a:schemeClr val="tx2"/>
                </a:solidFill>
                <a:latin typeface="Arial" charset="0"/>
              </a:rPr>
              <a:t> </a:t>
            </a:r>
          </a:p>
        </p:txBody>
      </p:sp>
      <p:sp>
        <p:nvSpPr>
          <p:cNvPr id="19467" name="Line 11"/>
          <p:cNvSpPr>
            <a:spLocks noChangeShapeType="1"/>
          </p:cNvSpPr>
          <p:nvPr/>
        </p:nvSpPr>
        <p:spPr bwMode="auto">
          <a:xfrm>
            <a:off x="1905000" y="2143125"/>
            <a:ext cx="990600" cy="428625"/>
          </a:xfrm>
          <a:prstGeom prst="line">
            <a:avLst/>
          </a:prstGeom>
          <a:noFill/>
          <a:ln w="25400">
            <a:solidFill>
              <a:schemeClr val="tx1"/>
            </a:solidFill>
            <a:round/>
            <a:headEnd type="none" w="sm" len="sm"/>
            <a:tailEnd type="stealth" w="med" len="med"/>
          </a:ln>
        </p:spPr>
        <p:txBody>
          <a:bodyPr wrap="none" anchor="ctr"/>
          <a:lstStyle/>
          <a:p>
            <a:endParaRPr lang="en-US"/>
          </a:p>
        </p:txBody>
      </p:sp>
      <p:sp>
        <p:nvSpPr>
          <p:cNvPr id="19468" name="Rectangle 12"/>
          <p:cNvSpPr>
            <a:spLocks noChangeArrowheads="1"/>
          </p:cNvSpPr>
          <p:nvPr/>
        </p:nvSpPr>
        <p:spPr bwMode="auto">
          <a:xfrm>
            <a:off x="1828800" y="1857375"/>
            <a:ext cx="884238" cy="581025"/>
          </a:xfrm>
          <a:prstGeom prst="rect">
            <a:avLst/>
          </a:prstGeom>
          <a:noFill/>
          <a:ln w="9525">
            <a:noFill/>
            <a:miter lim="800000"/>
            <a:headEnd/>
            <a:tailEnd/>
          </a:ln>
        </p:spPr>
        <p:txBody>
          <a:bodyPr wrap="none" lIns="92075" tIns="46038" rIns="92075" bIns="46038">
            <a:spAutoFit/>
          </a:bodyPr>
          <a:lstStyle/>
          <a:p>
            <a:r>
              <a:rPr lang="en-US" sz="1600" b="1">
                <a:solidFill>
                  <a:srgbClr val="FFFF00"/>
                </a:solidFill>
                <a:latin typeface="Arial" charset="0"/>
              </a:rPr>
              <a:t>News</a:t>
            </a:r>
          </a:p>
          <a:p>
            <a:r>
              <a:rPr lang="en-US" sz="1600" b="1">
                <a:solidFill>
                  <a:srgbClr val="FFFF00"/>
                </a:solidFill>
                <a:latin typeface="Arial" charset="0"/>
              </a:rPr>
              <a:t>reports</a:t>
            </a:r>
            <a:endParaRPr lang="en-US" sz="1600">
              <a:solidFill>
                <a:srgbClr val="FFFF00"/>
              </a:solidFill>
              <a:latin typeface="Times New Roman" pitchFamily="18" charset="0"/>
            </a:endParaRPr>
          </a:p>
        </p:txBody>
      </p:sp>
      <p:sp>
        <p:nvSpPr>
          <p:cNvPr id="19469" name="Rectangle 13"/>
          <p:cNvSpPr>
            <a:spLocks noChangeArrowheads="1"/>
          </p:cNvSpPr>
          <p:nvPr/>
        </p:nvSpPr>
        <p:spPr bwMode="auto">
          <a:xfrm>
            <a:off x="4800600" y="4411662"/>
            <a:ext cx="1270000" cy="769937"/>
          </a:xfrm>
          <a:prstGeom prst="rect">
            <a:avLst/>
          </a:prstGeom>
          <a:noFill/>
          <a:ln w="25400">
            <a:solidFill>
              <a:schemeClr val="tx1"/>
            </a:solidFill>
            <a:miter lim="800000"/>
            <a:headEnd/>
            <a:tailEnd/>
          </a:ln>
        </p:spPr>
        <p:txBody>
          <a:bodyPr wrap="none" anchor="ctr"/>
          <a:lstStyle/>
          <a:p>
            <a:endParaRPr lang="en-US"/>
          </a:p>
        </p:txBody>
      </p:sp>
      <p:sp>
        <p:nvSpPr>
          <p:cNvPr id="19470" name="Line 14"/>
          <p:cNvSpPr>
            <a:spLocks noChangeShapeType="1"/>
          </p:cNvSpPr>
          <p:nvPr/>
        </p:nvSpPr>
        <p:spPr bwMode="auto">
          <a:xfrm flipH="1" flipV="1">
            <a:off x="4954588" y="3811588"/>
            <a:ext cx="531812" cy="608012"/>
          </a:xfrm>
          <a:prstGeom prst="line">
            <a:avLst/>
          </a:prstGeom>
          <a:noFill/>
          <a:ln w="25400">
            <a:solidFill>
              <a:schemeClr val="tx1"/>
            </a:solidFill>
            <a:round/>
            <a:headEnd type="none" w="sm" len="sm"/>
            <a:tailEnd type="stealth" w="med" len="med"/>
          </a:ln>
        </p:spPr>
        <p:txBody>
          <a:bodyPr wrap="none" anchor="ctr"/>
          <a:lstStyle/>
          <a:p>
            <a:endParaRPr lang="en-US"/>
          </a:p>
        </p:txBody>
      </p:sp>
      <p:sp>
        <p:nvSpPr>
          <p:cNvPr id="19471" name="Rectangle 15"/>
          <p:cNvSpPr>
            <a:spLocks noChangeArrowheads="1"/>
          </p:cNvSpPr>
          <p:nvPr/>
        </p:nvSpPr>
        <p:spPr bwMode="auto">
          <a:xfrm>
            <a:off x="4937125" y="2770188"/>
            <a:ext cx="942975" cy="300037"/>
          </a:xfrm>
          <a:prstGeom prst="rect">
            <a:avLst/>
          </a:prstGeom>
          <a:noFill/>
          <a:ln w="9525">
            <a:noFill/>
            <a:miter lim="800000"/>
            <a:headEnd/>
            <a:tailEnd/>
          </a:ln>
        </p:spPr>
        <p:txBody>
          <a:bodyPr wrap="none" lIns="92075" tIns="46038" rIns="92075" bIns="46038">
            <a:spAutoFit/>
          </a:bodyPr>
          <a:lstStyle/>
          <a:p>
            <a:pPr marL="114300" lvl="1">
              <a:lnSpc>
                <a:spcPct val="85000"/>
              </a:lnSpc>
            </a:pPr>
            <a:r>
              <a:rPr lang="en-US" sz="1600" b="1">
                <a:solidFill>
                  <a:srgbClr val="FFFF00"/>
                </a:solidFill>
                <a:latin typeface="Arial" charset="0"/>
              </a:rPr>
              <a:t>e-mail,</a:t>
            </a:r>
          </a:p>
        </p:txBody>
      </p:sp>
      <p:sp>
        <p:nvSpPr>
          <p:cNvPr id="19472" name="Rectangle 16"/>
          <p:cNvSpPr>
            <a:spLocks noChangeArrowheads="1"/>
          </p:cNvSpPr>
          <p:nvPr/>
        </p:nvSpPr>
        <p:spPr bwMode="auto">
          <a:xfrm>
            <a:off x="3489325" y="4670425"/>
            <a:ext cx="230188" cy="304800"/>
          </a:xfrm>
          <a:prstGeom prst="rect">
            <a:avLst/>
          </a:prstGeom>
          <a:noFill/>
          <a:ln w="9525">
            <a:noFill/>
            <a:miter lim="800000"/>
            <a:headEnd/>
            <a:tailEnd/>
          </a:ln>
        </p:spPr>
        <p:txBody>
          <a:bodyPr wrap="none" lIns="92075" tIns="46038" rIns="92075" bIns="46038">
            <a:spAutoFit/>
          </a:bodyPr>
          <a:lstStyle/>
          <a:p>
            <a:r>
              <a:rPr lang="en-US" sz="1400">
                <a:solidFill>
                  <a:srgbClr val="FF0033"/>
                </a:solidFill>
                <a:latin typeface="Times New Roman" pitchFamily="18" charset="0"/>
              </a:rPr>
              <a:t> </a:t>
            </a:r>
          </a:p>
        </p:txBody>
      </p:sp>
      <p:sp>
        <p:nvSpPr>
          <p:cNvPr id="19473" name="Rectangle 17"/>
          <p:cNvSpPr>
            <a:spLocks noChangeArrowheads="1"/>
          </p:cNvSpPr>
          <p:nvPr/>
        </p:nvSpPr>
        <p:spPr bwMode="auto">
          <a:xfrm>
            <a:off x="3200400" y="4579938"/>
            <a:ext cx="1409297" cy="1016305"/>
          </a:xfrm>
          <a:prstGeom prst="rect">
            <a:avLst/>
          </a:prstGeom>
          <a:noFill/>
          <a:ln w="9525">
            <a:noFill/>
            <a:miter lim="800000"/>
            <a:headEnd/>
            <a:tailEnd/>
          </a:ln>
        </p:spPr>
        <p:txBody>
          <a:bodyPr wrap="none" lIns="92075" tIns="46038" rIns="92075" bIns="46038">
            <a:spAutoFit/>
          </a:bodyPr>
          <a:lstStyle/>
          <a:p>
            <a:r>
              <a:rPr lang="en-US" sz="2000" b="1" dirty="0" smtClean="0">
                <a:solidFill>
                  <a:schemeClr val="bg1"/>
                </a:solidFill>
                <a:latin typeface="Arial" charset="0"/>
              </a:rPr>
              <a:t>Variety </a:t>
            </a:r>
            <a:r>
              <a:rPr lang="en-US" sz="2000" b="1" dirty="0">
                <a:solidFill>
                  <a:schemeClr val="bg1"/>
                </a:solidFill>
                <a:latin typeface="Arial" charset="0"/>
              </a:rPr>
              <a:t>of </a:t>
            </a:r>
          </a:p>
          <a:p>
            <a:r>
              <a:rPr lang="en-US" sz="2000" b="1" dirty="0">
                <a:solidFill>
                  <a:schemeClr val="bg1"/>
                </a:solidFill>
                <a:latin typeface="Arial" charset="0"/>
              </a:rPr>
              <a:t>Internet</a:t>
            </a:r>
          </a:p>
          <a:p>
            <a:r>
              <a:rPr lang="en-US" sz="2000" b="1" dirty="0">
                <a:solidFill>
                  <a:schemeClr val="bg1"/>
                </a:solidFill>
                <a:latin typeface="Arial" charset="0"/>
              </a:rPr>
              <a:t>sites</a:t>
            </a:r>
          </a:p>
        </p:txBody>
      </p:sp>
      <p:sp>
        <p:nvSpPr>
          <p:cNvPr id="19474" name="Line 18"/>
          <p:cNvSpPr>
            <a:spLocks noChangeShapeType="1"/>
          </p:cNvSpPr>
          <p:nvPr/>
        </p:nvSpPr>
        <p:spPr bwMode="auto">
          <a:xfrm flipV="1">
            <a:off x="3962400" y="3811588"/>
            <a:ext cx="0" cy="684212"/>
          </a:xfrm>
          <a:prstGeom prst="line">
            <a:avLst/>
          </a:prstGeom>
          <a:noFill/>
          <a:ln w="25400">
            <a:solidFill>
              <a:schemeClr val="tx1"/>
            </a:solidFill>
            <a:round/>
            <a:headEnd type="none" w="sm" len="sm"/>
            <a:tailEnd type="stealth" w="med" len="med"/>
          </a:ln>
        </p:spPr>
        <p:txBody>
          <a:bodyPr wrap="none" anchor="ctr"/>
          <a:lstStyle/>
          <a:p>
            <a:endParaRPr lang="en-US"/>
          </a:p>
        </p:txBody>
      </p:sp>
      <p:sp>
        <p:nvSpPr>
          <p:cNvPr id="19475" name="Rectangle 19"/>
          <p:cNvSpPr>
            <a:spLocks noChangeArrowheads="1"/>
          </p:cNvSpPr>
          <p:nvPr/>
        </p:nvSpPr>
        <p:spPr bwMode="auto">
          <a:xfrm>
            <a:off x="914400" y="4051300"/>
            <a:ext cx="1435100" cy="812800"/>
          </a:xfrm>
          <a:prstGeom prst="rect">
            <a:avLst/>
          </a:prstGeom>
          <a:noFill/>
          <a:ln w="25400">
            <a:solidFill>
              <a:schemeClr val="tx1"/>
            </a:solidFill>
            <a:miter lim="800000"/>
            <a:headEnd/>
            <a:tailEnd/>
          </a:ln>
        </p:spPr>
        <p:txBody>
          <a:bodyPr wrap="none" anchor="ctr"/>
          <a:lstStyle/>
          <a:p>
            <a:endParaRPr lang="en-US"/>
          </a:p>
        </p:txBody>
      </p:sp>
      <p:sp>
        <p:nvSpPr>
          <p:cNvPr id="19476" name="Rectangle 20"/>
          <p:cNvSpPr>
            <a:spLocks noChangeArrowheads="1"/>
          </p:cNvSpPr>
          <p:nvPr/>
        </p:nvSpPr>
        <p:spPr bwMode="auto">
          <a:xfrm>
            <a:off x="838200" y="4114800"/>
            <a:ext cx="1527534" cy="770084"/>
          </a:xfrm>
          <a:prstGeom prst="rect">
            <a:avLst/>
          </a:prstGeom>
          <a:noFill/>
          <a:ln w="9525">
            <a:noFill/>
            <a:miter lim="800000"/>
            <a:headEnd/>
            <a:tailEnd/>
          </a:ln>
        </p:spPr>
        <p:txBody>
          <a:bodyPr wrap="none" lIns="92075" tIns="46038" rIns="92075" bIns="46038">
            <a:spAutoFit/>
          </a:bodyPr>
          <a:lstStyle/>
          <a:p>
            <a:r>
              <a:rPr lang="en-US" sz="1400" dirty="0">
                <a:solidFill>
                  <a:schemeClr val="bg1"/>
                </a:solidFill>
                <a:latin typeface="Times New Roman" pitchFamily="18" charset="0"/>
              </a:rPr>
              <a:t> </a:t>
            </a:r>
            <a:r>
              <a:rPr lang="en-US" sz="2200" b="1" dirty="0">
                <a:solidFill>
                  <a:schemeClr val="bg1"/>
                </a:solidFill>
                <a:latin typeface="Arial" charset="0"/>
              </a:rPr>
              <a:t>SIGMETs,</a:t>
            </a:r>
          </a:p>
          <a:p>
            <a:r>
              <a:rPr lang="en-US" sz="2200" b="1" dirty="0">
                <a:solidFill>
                  <a:schemeClr val="bg1"/>
                </a:solidFill>
                <a:latin typeface="Arial" charset="0"/>
              </a:rPr>
              <a:t> MWOs</a:t>
            </a:r>
            <a:r>
              <a:rPr lang="en-US" sz="2200" dirty="0">
                <a:solidFill>
                  <a:schemeClr val="bg1"/>
                </a:solidFill>
                <a:latin typeface="Arial" charset="0"/>
              </a:rPr>
              <a:t> </a:t>
            </a:r>
          </a:p>
        </p:txBody>
      </p:sp>
      <p:sp>
        <p:nvSpPr>
          <p:cNvPr id="19477" name="Line 21"/>
          <p:cNvSpPr>
            <a:spLocks noChangeShapeType="1"/>
          </p:cNvSpPr>
          <p:nvPr/>
        </p:nvSpPr>
        <p:spPr bwMode="auto">
          <a:xfrm flipV="1">
            <a:off x="2363788" y="3735388"/>
            <a:ext cx="609600" cy="303212"/>
          </a:xfrm>
          <a:prstGeom prst="line">
            <a:avLst/>
          </a:prstGeom>
          <a:noFill/>
          <a:ln w="25400">
            <a:solidFill>
              <a:schemeClr val="tx1"/>
            </a:solidFill>
            <a:round/>
            <a:headEnd type="none" w="sm" len="sm"/>
            <a:tailEnd type="stealth" w="med" len="med"/>
          </a:ln>
        </p:spPr>
        <p:txBody>
          <a:bodyPr wrap="none" anchor="ctr"/>
          <a:lstStyle/>
          <a:p>
            <a:endParaRPr lang="en-US"/>
          </a:p>
        </p:txBody>
      </p:sp>
      <p:sp>
        <p:nvSpPr>
          <p:cNvPr id="19478" name="Rectangle 22"/>
          <p:cNvSpPr>
            <a:spLocks noChangeArrowheads="1"/>
          </p:cNvSpPr>
          <p:nvPr/>
        </p:nvSpPr>
        <p:spPr bwMode="auto">
          <a:xfrm>
            <a:off x="2576513" y="3808413"/>
            <a:ext cx="714375" cy="581025"/>
          </a:xfrm>
          <a:prstGeom prst="rect">
            <a:avLst/>
          </a:prstGeom>
          <a:noFill/>
          <a:ln w="9525">
            <a:noFill/>
            <a:miter lim="800000"/>
            <a:headEnd/>
            <a:tailEnd/>
          </a:ln>
        </p:spPr>
        <p:txBody>
          <a:bodyPr wrap="none" lIns="92075" tIns="46038" rIns="92075" bIns="46038">
            <a:spAutoFit/>
          </a:bodyPr>
          <a:lstStyle/>
          <a:p>
            <a:r>
              <a:rPr lang="en-US" sz="1600" b="1">
                <a:solidFill>
                  <a:srgbClr val="FFFF00"/>
                </a:solidFill>
                <a:latin typeface="Arial" charset="0"/>
              </a:rPr>
              <a:t>GTS, </a:t>
            </a:r>
          </a:p>
          <a:p>
            <a:r>
              <a:rPr lang="en-US" sz="1600" b="1">
                <a:solidFill>
                  <a:srgbClr val="FFFF00"/>
                </a:solidFill>
                <a:latin typeface="Arial" charset="0"/>
              </a:rPr>
              <a:t>FOS,</a:t>
            </a:r>
          </a:p>
        </p:txBody>
      </p:sp>
      <p:sp>
        <p:nvSpPr>
          <p:cNvPr id="19479" name="Rectangle 23"/>
          <p:cNvSpPr>
            <a:spLocks noChangeArrowheads="1"/>
          </p:cNvSpPr>
          <p:nvPr/>
        </p:nvSpPr>
        <p:spPr bwMode="auto">
          <a:xfrm>
            <a:off x="927100" y="2679700"/>
            <a:ext cx="1117600" cy="736600"/>
          </a:xfrm>
          <a:prstGeom prst="rect">
            <a:avLst/>
          </a:prstGeom>
          <a:noFill/>
          <a:ln w="25400">
            <a:solidFill>
              <a:schemeClr val="tx1"/>
            </a:solidFill>
            <a:miter lim="800000"/>
            <a:headEnd/>
            <a:tailEnd/>
          </a:ln>
        </p:spPr>
        <p:txBody>
          <a:bodyPr wrap="none" anchor="ctr"/>
          <a:lstStyle/>
          <a:p>
            <a:endParaRPr lang="en-US"/>
          </a:p>
        </p:txBody>
      </p:sp>
      <p:sp>
        <p:nvSpPr>
          <p:cNvPr id="19480" name="Line 24"/>
          <p:cNvSpPr>
            <a:spLocks noChangeShapeType="1"/>
          </p:cNvSpPr>
          <p:nvPr/>
        </p:nvSpPr>
        <p:spPr bwMode="auto">
          <a:xfrm>
            <a:off x="2060575" y="3124200"/>
            <a:ext cx="835025" cy="0"/>
          </a:xfrm>
          <a:prstGeom prst="line">
            <a:avLst/>
          </a:prstGeom>
          <a:noFill/>
          <a:ln w="25400">
            <a:solidFill>
              <a:schemeClr val="tx1"/>
            </a:solidFill>
            <a:round/>
            <a:headEnd type="none" w="sm" len="sm"/>
            <a:tailEnd type="stealth" w="med" len="med"/>
          </a:ln>
        </p:spPr>
        <p:txBody>
          <a:bodyPr wrap="none" anchor="ctr"/>
          <a:lstStyle/>
          <a:p>
            <a:endParaRPr lang="en-US"/>
          </a:p>
        </p:txBody>
      </p:sp>
      <p:sp>
        <p:nvSpPr>
          <p:cNvPr id="19481" name="Rectangle 25"/>
          <p:cNvSpPr>
            <a:spLocks noChangeArrowheads="1"/>
          </p:cNvSpPr>
          <p:nvPr/>
        </p:nvSpPr>
        <p:spPr bwMode="auto">
          <a:xfrm>
            <a:off x="2041525" y="2500313"/>
            <a:ext cx="852488" cy="677862"/>
          </a:xfrm>
          <a:prstGeom prst="rect">
            <a:avLst/>
          </a:prstGeom>
          <a:noFill/>
          <a:ln w="9525">
            <a:noFill/>
            <a:miter lim="800000"/>
            <a:headEnd/>
            <a:tailEnd/>
          </a:ln>
        </p:spPr>
        <p:txBody>
          <a:bodyPr lIns="92075" tIns="46038" rIns="92075" bIns="46038">
            <a:spAutoFit/>
          </a:bodyPr>
          <a:lstStyle/>
          <a:p>
            <a:pPr>
              <a:lnSpc>
                <a:spcPct val="80000"/>
              </a:lnSpc>
            </a:pPr>
            <a:r>
              <a:rPr lang="en-US" sz="1600" b="1">
                <a:solidFill>
                  <a:srgbClr val="FFFF00"/>
                </a:solidFill>
                <a:latin typeface="Arial" charset="0"/>
              </a:rPr>
              <a:t>phone,FAA AFTN</a:t>
            </a:r>
          </a:p>
        </p:txBody>
      </p:sp>
      <p:sp>
        <p:nvSpPr>
          <p:cNvPr id="19482" name="Rectangle 26"/>
          <p:cNvSpPr>
            <a:spLocks noChangeArrowheads="1"/>
          </p:cNvSpPr>
          <p:nvPr/>
        </p:nvSpPr>
        <p:spPr bwMode="auto">
          <a:xfrm>
            <a:off x="898525" y="2827338"/>
            <a:ext cx="1232710" cy="431529"/>
          </a:xfrm>
          <a:prstGeom prst="rect">
            <a:avLst/>
          </a:prstGeom>
          <a:noFill/>
          <a:ln w="9525">
            <a:noFill/>
            <a:miter lim="800000"/>
            <a:headEnd/>
            <a:tailEnd/>
          </a:ln>
        </p:spPr>
        <p:txBody>
          <a:bodyPr wrap="none" lIns="92075" tIns="46038" rIns="92075" bIns="46038">
            <a:spAutoFit/>
          </a:bodyPr>
          <a:lstStyle/>
          <a:p>
            <a:r>
              <a:rPr lang="en-US" sz="1400" dirty="0">
                <a:solidFill>
                  <a:schemeClr val="bg1"/>
                </a:solidFill>
                <a:latin typeface="Times New Roman" pitchFamily="18" charset="0"/>
              </a:rPr>
              <a:t> </a:t>
            </a:r>
            <a:r>
              <a:rPr lang="en-US" sz="2200" b="1" dirty="0">
                <a:solidFill>
                  <a:schemeClr val="bg1"/>
                </a:solidFill>
                <a:latin typeface="Arial" charset="0"/>
              </a:rPr>
              <a:t>PIREPs</a:t>
            </a:r>
          </a:p>
        </p:txBody>
      </p:sp>
      <p:sp>
        <p:nvSpPr>
          <p:cNvPr id="19483" name="Rectangle 27"/>
          <p:cNvSpPr>
            <a:spLocks noChangeArrowheads="1"/>
          </p:cNvSpPr>
          <p:nvPr/>
        </p:nvSpPr>
        <p:spPr bwMode="auto">
          <a:xfrm>
            <a:off x="1244600" y="785813"/>
            <a:ext cx="1879600" cy="812800"/>
          </a:xfrm>
          <a:prstGeom prst="rect">
            <a:avLst/>
          </a:prstGeom>
          <a:noFill/>
          <a:ln w="25400">
            <a:solidFill>
              <a:schemeClr val="tx2"/>
            </a:solidFill>
            <a:miter lim="800000"/>
            <a:headEnd/>
            <a:tailEnd/>
          </a:ln>
        </p:spPr>
        <p:txBody>
          <a:bodyPr wrap="none" anchor="ctr"/>
          <a:lstStyle/>
          <a:p>
            <a:endParaRPr lang="en-US"/>
          </a:p>
        </p:txBody>
      </p:sp>
      <p:sp>
        <p:nvSpPr>
          <p:cNvPr id="19484" name="Rectangle 28"/>
          <p:cNvSpPr>
            <a:spLocks noChangeArrowheads="1"/>
          </p:cNvSpPr>
          <p:nvPr/>
        </p:nvSpPr>
        <p:spPr bwMode="auto">
          <a:xfrm>
            <a:off x="1219200" y="762000"/>
            <a:ext cx="1992533" cy="770084"/>
          </a:xfrm>
          <a:prstGeom prst="rect">
            <a:avLst/>
          </a:prstGeom>
          <a:noFill/>
          <a:ln w="9525">
            <a:noFill/>
            <a:miter lim="800000"/>
            <a:headEnd/>
            <a:tailEnd/>
          </a:ln>
        </p:spPr>
        <p:txBody>
          <a:bodyPr wrap="none" lIns="92075" tIns="46038" rIns="92075" bIns="46038">
            <a:spAutoFit/>
          </a:bodyPr>
          <a:lstStyle/>
          <a:p>
            <a:r>
              <a:rPr lang="en-US" sz="2200" b="1" dirty="0">
                <a:solidFill>
                  <a:schemeClr val="bg1"/>
                </a:solidFill>
                <a:latin typeface="Arial" charset="0"/>
              </a:rPr>
              <a:t>Weather</a:t>
            </a:r>
          </a:p>
          <a:p>
            <a:r>
              <a:rPr lang="en-US" sz="2200" b="1" dirty="0">
                <a:solidFill>
                  <a:schemeClr val="bg1"/>
                </a:solidFill>
                <a:latin typeface="Arial" charset="0"/>
              </a:rPr>
              <a:t>Observations</a:t>
            </a:r>
          </a:p>
        </p:txBody>
      </p:sp>
      <p:sp>
        <p:nvSpPr>
          <p:cNvPr id="19485" name="Line 29"/>
          <p:cNvSpPr>
            <a:spLocks noChangeShapeType="1"/>
          </p:cNvSpPr>
          <p:nvPr/>
        </p:nvSpPr>
        <p:spPr bwMode="auto">
          <a:xfrm>
            <a:off x="2438400" y="1643063"/>
            <a:ext cx="533400" cy="785812"/>
          </a:xfrm>
          <a:prstGeom prst="line">
            <a:avLst/>
          </a:prstGeom>
          <a:noFill/>
          <a:ln w="25400">
            <a:solidFill>
              <a:schemeClr val="tx1"/>
            </a:solidFill>
            <a:round/>
            <a:headEnd type="none" w="sm" len="sm"/>
            <a:tailEnd type="stealth" w="med" len="med"/>
          </a:ln>
        </p:spPr>
        <p:txBody>
          <a:bodyPr wrap="none" anchor="ctr"/>
          <a:lstStyle/>
          <a:p>
            <a:endParaRPr lang="en-US"/>
          </a:p>
        </p:txBody>
      </p:sp>
      <p:sp>
        <p:nvSpPr>
          <p:cNvPr id="19486" name="Rectangle 30"/>
          <p:cNvSpPr>
            <a:spLocks noChangeArrowheads="1"/>
          </p:cNvSpPr>
          <p:nvPr/>
        </p:nvSpPr>
        <p:spPr bwMode="auto">
          <a:xfrm>
            <a:off x="2541588" y="1751013"/>
            <a:ext cx="887412" cy="581025"/>
          </a:xfrm>
          <a:prstGeom prst="rect">
            <a:avLst/>
          </a:prstGeom>
          <a:noFill/>
          <a:ln w="9525">
            <a:noFill/>
            <a:miter lim="800000"/>
            <a:headEnd/>
            <a:tailEnd/>
          </a:ln>
        </p:spPr>
        <p:txBody>
          <a:bodyPr wrap="none" lIns="92075" tIns="46038" rIns="92075" bIns="46038">
            <a:spAutoFit/>
          </a:bodyPr>
          <a:lstStyle/>
          <a:p>
            <a:pPr>
              <a:tabLst>
                <a:tab pos="346075" algn="l"/>
              </a:tabLst>
            </a:pPr>
            <a:r>
              <a:rPr lang="en-US" sz="1600" b="1">
                <a:solidFill>
                  <a:srgbClr val="FFFF00"/>
                </a:solidFill>
                <a:latin typeface="Arial" charset="0"/>
              </a:rPr>
              <a:t>GTS,</a:t>
            </a:r>
          </a:p>
          <a:p>
            <a:pPr>
              <a:tabLst>
                <a:tab pos="346075" algn="l"/>
              </a:tabLst>
            </a:pPr>
            <a:r>
              <a:rPr lang="en-US" sz="1600" b="1">
                <a:solidFill>
                  <a:srgbClr val="FFFF00"/>
                </a:solidFill>
                <a:latin typeface="Arial" charset="0"/>
              </a:rPr>
              <a:t>     FOS</a:t>
            </a:r>
            <a:endParaRPr lang="en-US" sz="1000">
              <a:solidFill>
                <a:srgbClr val="FFFF00"/>
              </a:solidFill>
              <a:latin typeface="Times New Roman" pitchFamily="18" charset="0"/>
            </a:endParaRPr>
          </a:p>
        </p:txBody>
      </p:sp>
      <p:sp>
        <p:nvSpPr>
          <p:cNvPr id="19487" name="Rectangle 31"/>
          <p:cNvSpPr>
            <a:spLocks noChangeArrowheads="1"/>
          </p:cNvSpPr>
          <p:nvPr/>
        </p:nvSpPr>
        <p:spPr bwMode="auto">
          <a:xfrm>
            <a:off x="5957888" y="2571750"/>
            <a:ext cx="2881312" cy="1071563"/>
          </a:xfrm>
          <a:prstGeom prst="rect">
            <a:avLst/>
          </a:prstGeom>
          <a:noFill/>
          <a:ln w="25400">
            <a:solidFill>
              <a:schemeClr val="tx1"/>
            </a:solidFill>
            <a:miter lim="800000"/>
            <a:headEnd/>
            <a:tailEnd/>
          </a:ln>
        </p:spPr>
        <p:txBody>
          <a:bodyPr wrap="none" anchor="ctr"/>
          <a:lstStyle/>
          <a:p>
            <a:endParaRPr lang="en-US"/>
          </a:p>
        </p:txBody>
      </p:sp>
      <p:sp>
        <p:nvSpPr>
          <p:cNvPr id="19488" name="Line 32"/>
          <p:cNvSpPr>
            <a:spLocks noChangeShapeType="1"/>
          </p:cNvSpPr>
          <p:nvPr/>
        </p:nvSpPr>
        <p:spPr bwMode="auto">
          <a:xfrm flipV="1">
            <a:off x="3962400" y="4421188"/>
            <a:ext cx="0" cy="150812"/>
          </a:xfrm>
          <a:prstGeom prst="line">
            <a:avLst/>
          </a:prstGeom>
          <a:noFill/>
          <a:ln w="25400">
            <a:solidFill>
              <a:schemeClr val="tx1"/>
            </a:solidFill>
            <a:round/>
            <a:headEnd type="none" w="sm" len="sm"/>
            <a:tailEnd type="none" w="sm" len="sm"/>
          </a:ln>
        </p:spPr>
        <p:txBody>
          <a:bodyPr wrap="none" anchor="ctr"/>
          <a:lstStyle/>
          <a:p>
            <a:endParaRPr lang="en-US"/>
          </a:p>
        </p:txBody>
      </p:sp>
      <p:sp>
        <p:nvSpPr>
          <p:cNvPr id="19489" name="Rectangle 33"/>
          <p:cNvSpPr>
            <a:spLocks noChangeArrowheads="1"/>
          </p:cNvSpPr>
          <p:nvPr/>
        </p:nvSpPr>
        <p:spPr bwMode="auto">
          <a:xfrm>
            <a:off x="838200" y="6019800"/>
            <a:ext cx="3659188" cy="677863"/>
          </a:xfrm>
          <a:prstGeom prst="rect">
            <a:avLst/>
          </a:prstGeom>
          <a:noFill/>
          <a:ln w="9525">
            <a:noFill/>
            <a:miter lim="800000"/>
            <a:headEnd/>
            <a:tailEnd/>
          </a:ln>
        </p:spPr>
        <p:txBody>
          <a:bodyPr lIns="92075" tIns="46038" rIns="92075" bIns="46038">
            <a:spAutoFit/>
          </a:bodyPr>
          <a:lstStyle/>
          <a:p>
            <a:pPr>
              <a:lnSpc>
                <a:spcPct val="80000"/>
              </a:lnSpc>
            </a:pPr>
            <a:r>
              <a:rPr lang="en-US" sz="1600">
                <a:solidFill>
                  <a:srgbClr val="FFFF00"/>
                </a:solidFill>
                <a:latin typeface="Arial" charset="0"/>
              </a:rPr>
              <a:t>AFTN=Aeronautical Fixed </a:t>
            </a:r>
          </a:p>
          <a:p>
            <a:pPr>
              <a:lnSpc>
                <a:spcPct val="80000"/>
              </a:lnSpc>
            </a:pPr>
            <a:r>
              <a:rPr lang="en-US" sz="1600">
                <a:solidFill>
                  <a:srgbClr val="FFFF00"/>
                </a:solidFill>
                <a:latin typeface="Arial" charset="0"/>
              </a:rPr>
              <a:t>             Telecommunications Network</a:t>
            </a:r>
          </a:p>
          <a:p>
            <a:pPr>
              <a:lnSpc>
                <a:spcPct val="80000"/>
              </a:lnSpc>
            </a:pPr>
            <a:r>
              <a:rPr lang="en-US" sz="1600">
                <a:solidFill>
                  <a:srgbClr val="FFFF00"/>
                </a:solidFill>
                <a:latin typeface="Arial" charset="0"/>
              </a:rPr>
              <a:t>ATC=Air Traffic Control</a:t>
            </a:r>
          </a:p>
        </p:txBody>
      </p:sp>
      <p:sp>
        <p:nvSpPr>
          <p:cNvPr id="19490" name="Rectangle 34"/>
          <p:cNvSpPr>
            <a:spLocks noChangeArrowheads="1"/>
          </p:cNvSpPr>
          <p:nvPr/>
        </p:nvSpPr>
        <p:spPr bwMode="auto">
          <a:xfrm>
            <a:off x="768350" y="5721350"/>
            <a:ext cx="7835900" cy="1052513"/>
          </a:xfrm>
          <a:prstGeom prst="rect">
            <a:avLst/>
          </a:prstGeom>
          <a:noFill/>
          <a:ln w="12700">
            <a:solidFill>
              <a:schemeClr val="tx1"/>
            </a:solidFill>
            <a:miter lim="800000"/>
            <a:headEnd/>
            <a:tailEnd/>
          </a:ln>
        </p:spPr>
        <p:txBody>
          <a:bodyPr wrap="none" anchor="ctr"/>
          <a:lstStyle/>
          <a:p>
            <a:endParaRPr lang="en-US"/>
          </a:p>
        </p:txBody>
      </p:sp>
      <p:sp>
        <p:nvSpPr>
          <p:cNvPr id="19491" name="Rectangle 35"/>
          <p:cNvSpPr>
            <a:spLocks noChangeArrowheads="1"/>
          </p:cNvSpPr>
          <p:nvPr/>
        </p:nvSpPr>
        <p:spPr bwMode="auto">
          <a:xfrm>
            <a:off x="4419600" y="4365625"/>
            <a:ext cx="1624013" cy="770084"/>
          </a:xfrm>
          <a:prstGeom prst="rect">
            <a:avLst/>
          </a:prstGeom>
          <a:noFill/>
          <a:ln w="9525">
            <a:noFill/>
            <a:miter lim="800000"/>
            <a:headEnd/>
            <a:tailEnd/>
          </a:ln>
        </p:spPr>
        <p:txBody>
          <a:bodyPr lIns="92075" tIns="46038" rIns="92075" bIns="46038">
            <a:spAutoFit/>
          </a:bodyPr>
          <a:lstStyle/>
          <a:p>
            <a:pPr lvl="1"/>
            <a:r>
              <a:rPr lang="en-US" sz="2200" b="1" dirty="0" smtClean="0">
                <a:solidFill>
                  <a:schemeClr val="bg1"/>
                </a:solidFill>
                <a:latin typeface="Arial" charset="0"/>
              </a:rPr>
              <a:t>Other </a:t>
            </a:r>
            <a:endParaRPr lang="en-US" sz="2200" b="1" dirty="0">
              <a:solidFill>
                <a:schemeClr val="bg1"/>
              </a:solidFill>
              <a:latin typeface="Arial" charset="0"/>
            </a:endParaRPr>
          </a:p>
          <a:p>
            <a:pPr lvl="1"/>
            <a:r>
              <a:rPr lang="en-US" sz="2200" b="1" dirty="0">
                <a:solidFill>
                  <a:schemeClr val="bg1"/>
                </a:solidFill>
                <a:latin typeface="Arial" charset="0"/>
              </a:rPr>
              <a:t>VAACs</a:t>
            </a:r>
          </a:p>
        </p:txBody>
      </p:sp>
      <p:sp>
        <p:nvSpPr>
          <p:cNvPr id="19492" name="Rectangle 36"/>
          <p:cNvSpPr>
            <a:spLocks noChangeArrowheads="1"/>
          </p:cNvSpPr>
          <p:nvPr/>
        </p:nvSpPr>
        <p:spPr bwMode="auto">
          <a:xfrm>
            <a:off x="5165725" y="3074988"/>
            <a:ext cx="860425" cy="300037"/>
          </a:xfrm>
          <a:prstGeom prst="rect">
            <a:avLst/>
          </a:prstGeom>
          <a:noFill/>
          <a:ln w="9525">
            <a:noFill/>
            <a:miter lim="800000"/>
            <a:headEnd/>
            <a:tailEnd/>
          </a:ln>
        </p:spPr>
        <p:txBody>
          <a:bodyPr wrap="none" lIns="92075" tIns="46038" rIns="92075" bIns="46038">
            <a:spAutoFit/>
          </a:bodyPr>
          <a:lstStyle/>
          <a:p>
            <a:pPr>
              <a:lnSpc>
                <a:spcPct val="85000"/>
              </a:lnSpc>
            </a:pPr>
            <a:r>
              <a:rPr lang="en-US" sz="1600" b="1">
                <a:solidFill>
                  <a:srgbClr val="FFFF00"/>
                </a:solidFill>
                <a:latin typeface="Arial" charset="0"/>
              </a:rPr>
              <a:t>Phone</a:t>
            </a:r>
            <a:r>
              <a:rPr lang="en-US" sz="1600" b="1">
                <a:latin typeface="Arial" charset="0"/>
              </a:rPr>
              <a:t> </a:t>
            </a:r>
          </a:p>
        </p:txBody>
      </p:sp>
      <p:sp>
        <p:nvSpPr>
          <p:cNvPr id="19493" name="Rectangle 37"/>
          <p:cNvSpPr>
            <a:spLocks noChangeArrowheads="1"/>
          </p:cNvSpPr>
          <p:nvPr/>
        </p:nvSpPr>
        <p:spPr bwMode="auto">
          <a:xfrm>
            <a:off x="4554538" y="3813175"/>
            <a:ext cx="860425" cy="581025"/>
          </a:xfrm>
          <a:prstGeom prst="rect">
            <a:avLst/>
          </a:prstGeom>
          <a:noFill/>
          <a:ln w="9525">
            <a:noFill/>
            <a:miter lim="800000"/>
            <a:headEnd/>
            <a:tailEnd/>
          </a:ln>
        </p:spPr>
        <p:txBody>
          <a:bodyPr wrap="none" lIns="92075" tIns="46038" rIns="92075" bIns="46038">
            <a:spAutoFit/>
          </a:bodyPr>
          <a:lstStyle/>
          <a:p>
            <a:r>
              <a:rPr lang="en-US" sz="1600" b="1">
                <a:solidFill>
                  <a:srgbClr val="FFFF00"/>
                </a:solidFill>
                <a:latin typeface="Arial" charset="0"/>
              </a:rPr>
              <a:t>GTS,</a:t>
            </a:r>
          </a:p>
          <a:p>
            <a:r>
              <a:rPr lang="en-US" sz="1600" b="1">
                <a:solidFill>
                  <a:srgbClr val="FFFF00"/>
                </a:solidFill>
                <a:latin typeface="Arial" charset="0"/>
              </a:rPr>
              <a:t>Phone</a:t>
            </a:r>
            <a:r>
              <a:rPr lang="en-US" sz="1600" b="1">
                <a:latin typeface="Arial" charset="0"/>
              </a:rPr>
              <a:t> </a:t>
            </a:r>
          </a:p>
        </p:txBody>
      </p:sp>
      <p:sp>
        <p:nvSpPr>
          <p:cNvPr id="19494" name="Rectangle 38"/>
          <p:cNvSpPr>
            <a:spLocks noChangeArrowheads="1"/>
          </p:cNvSpPr>
          <p:nvPr/>
        </p:nvSpPr>
        <p:spPr bwMode="auto">
          <a:xfrm>
            <a:off x="2041525" y="3143250"/>
            <a:ext cx="1158875" cy="482600"/>
          </a:xfrm>
          <a:prstGeom prst="rect">
            <a:avLst/>
          </a:prstGeom>
          <a:noFill/>
          <a:ln w="9525">
            <a:noFill/>
            <a:miter lim="800000"/>
            <a:headEnd/>
            <a:tailEnd/>
          </a:ln>
        </p:spPr>
        <p:txBody>
          <a:bodyPr lIns="92075" tIns="46038" rIns="92075" bIns="46038">
            <a:spAutoFit/>
          </a:bodyPr>
          <a:lstStyle/>
          <a:p>
            <a:pPr>
              <a:lnSpc>
                <a:spcPct val="80000"/>
              </a:lnSpc>
            </a:pPr>
            <a:r>
              <a:rPr lang="en-US" sz="1600" b="1">
                <a:solidFill>
                  <a:srgbClr val="FFFF00"/>
                </a:solidFill>
                <a:latin typeface="Arial" charset="0"/>
              </a:rPr>
              <a:t>to GTS, FOS</a:t>
            </a:r>
          </a:p>
        </p:txBody>
      </p:sp>
      <p:sp>
        <p:nvSpPr>
          <p:cNvPr id="19495" name="Rectangle 39"/>
          <p:cNvSpPr>
            <a:spLocks noChangeArrowheads="1"/>
          </p:cNvSpPr>
          <p:nvPr/>
        </p:nvSpPr>
        <p:spPr bwMode="auto">
          <a:xfrm>
            <a:off x="2346325" y="4265613"/>
            <a:ext cx="1211263" cy="336550"/>
          </a:xfrm>
          <a:prstGeom prst="rect">
            <a:avLst/>
          </a:prstGeom>
          <a:noFill/>
          <a:ln w="9525">
            <a:noFill/>
            <a:miter lim="800000"/>
            <a:headEnd/>
            <a:tailEnd/>
          </a:ln>
        </p:spPr>
        <p:txBody>
          <a:bodyPr wrap="none" lIns="92075" tIns="46038" rIns="92075" bIns="46038">
            <a:spAutoFit/>
          </a:bodyPr>
          <a:lstStyle/>
          <a:p>
            <a:r>
              <a:rPr lang="en-US" sz="1600" b="1">
                <a:solidFill>
                  <a:srgbClr val="FFFF00"/>
                </a:solidFill>
                <a:latin typeface="Arial" charset="0"/>
              </a:rPr>
              <a:t>Phone, fax</a:t>
            </a:r>
          </a:p>
        </p:txBody>
      </p:sp>
      <p:sp>
        <p:nvSpPr>
          <p:cNvPr id="19496" name="Rectangle 40"/>
          <p:cNvSpPr>
            <a:spLocks noChangeArrowheads="1"/>
          </p:cNvSpPr>
          <p:nvPr/>
        </p:nvSpPr>
        <p:spPr bwMode="auto">
          <a:xfrm>
            <a:off x="4699000" y="6019800"/>
            <a:ext cx="3862388" cy="677863"/>
          </a:xfrm>
          <a:prstGeom prst="rect">
            <a:avLst/>
          </a:prstGeom>
          <a:noFill/>
          <a:ln w="9525">
            <a:noFill/>
            <a:miter lim="800000"/>
            <a:headEnd/>
            <a:tailEnd/>
          </a:ln>
        </p:spPr>
        <p:txBody>
          <a:bodyPr lIns="92075" tIns="46038" rIns="92075" bIns="46038">
            <a:spAutoFit/>
          </a:bodyPr>
          <a:lstStyle/>
          <a:p>
            <a:pPr>
              <a:lnSpc>
                <a:spcPct val="80000"/>
              </a:lnSpc>
            </a:pPr>
            <a:r>
              <a:rPr lang="en-US" sz="1600">
                <a:solidFill>
                  <a:srgbClr val="FFFF00"/>
                </a:solidFill>
                <a:latin typeface="Arial" charset="0"/>
              </a:rPr>
              <a:t>FOS=Family of Services</a:t>
            </a:r>
          </a:p>
          <a:p>
            <a:pPr>
              <a:lnSpc>
                <a:spcPct val="80000"/>
              </a:lnSpc>
            </a:pPr>
            <a:r>
              <a:rPr lang="en-US" sz="1600">
                <a:solidFill>
                  <a:srgbClr val="FFFF00"/>
                </a:solidFill>
                <a:latin typeface="Arial" charset="0"/>
              </a:rPr>
              <a:t>GTS=Global Telecommunication System</a:t>
            </a:r>
          </a:p>
          <a:p>
            <a:pPr>
              <a:lnSpc>
                <a:spcPct val="80000"/>
              </a:lnSpc>
            </a:pPr>
            <a:r>
              <a:rPr lang="en-US" sz="1600">
                <a:solidFill>
                  <a:srgbClr val="FFFF00"/>
                </a:solidFill>
                <a:latin typeface="Arial" charset="0"/>
              </a:rPr>
              <a:t>USGS=U.S. Geological Survey</a:t>
            </a:r>
          </a:p>
        </p:txBody>
      </p:sp>
      <p:sp>
        <p:nvSpPr>
          <p:cNvPr id="19497" name="Rectangle 41"/>
          <p:cNvSpPr>
            <a:spLocks noChangeArrowheads="1"/>
          </p:cNvSpPr>
          <p:nvPr/>
        </p:nvSpPr>
        <p:spPr bwMode="auto">
          <a:xfrm>
            <a:off x="3429000" y="5715000"/>
            <a:ext cx="2211388" cy="336550"/>
          </a:xfrm>
          <a:prstGeom prst="rect">
            <a:avLst/>
          </a:prstGeom>
          <a:noFill/>
          <a:ln w="9525">
            <a:noFill/>
            <a:miter lim="800000"/>
            <a:headEnd/>
            <a:tailEnd/>
          </a:ln>
        </p:spPr>
        <p:txBody>
          <a:bodyPr lIns="92075" tIns="46038" rIns="92075" bIns="46038">
            <a:spAutoFit/>
          </a:bodyPr>
          <a:lstStyle/>
          <a:p>
            <a:pPr>
              <a:spcBef>
                <a:spcPct val="50000"/>
              </a:spcBef>
            </a:pPr>
            <a:r>
              <a:rPr lang="en-US" sz="1600" b="1">
                <a:solidFill>
                  <a:srgbClr val="FFFF00"/>
                </a:solidFill>
                <a:latin typeface="Arial" charset="0"/>
              </a:rPr>
              <a:t>Abbreviations:</a:t>
            </a:r>
          </a:p>
        </p:txBody>
      </p:sp>
      <p:sp>
        <p:nvSpPr>
          <p:cNvPr id="19498" name="Rectangle 42"/>
          <p:cNvSpPr>
            <a:spLocks noChangeArrowheads="1"/>
          </p:cNvSpPr>
          <p:nvPr/>
        </p:nvSpPr>
        <p:spPr bwMode="auto">
          <a:xfrm>
            <a:off x="3124200" y="4572000"/>
            <a:ext cx="1447800" cy="990600"/>
          </a:xfrm>
          <a:prstGeom prst="rect">
            <a:avLst/>
          </a:prstGeom>
          <a:noFill/>
          <a:ln w="25400">
            <a:solidFill>
              <a:schemeClr val="tx1"/>
            </a:solidFill>
            <a:miter lim="800000"/>
            <a:headEnd/>
            <a:tailEnd/>
          </a:ln>
        </p:spPr>
        <p:txBody>
          <a:bodyPr wrap="none" anchor="ctr"/>
          <a:lstStyle/>
          <a:p>
            <a:endParaRPr lang="en-US"/>
          </a:p>
        </p:txBody>
      </p:sp>
      <p:sp>
        <p:nvSpPr>
          <p:cNvPr id="19499" name="Rectangle 43"/>
          <p:cNvSpPr>
            <a:spLocks noChangeArrowheads="1"/>
          </p:cNvSpPr>
          <p:nvPr/>
        </p:nvSpPr>
        <p:spPr bwMode="auto">
          <a:xfrm>
            <a:off x="6019800" y="2643188"/>
            <a:ext cx="2986088" cy="1345626"/>
          </a:xfrm>
          <a:prstGeom prst="rect">
            <a:avLst/>
          </a:prstGeom>
          <a:noFill/>
          <a:ln w="9525">
            <a:noFill/>
            <a:miter lim="800000"/>
            <a:headEnd/>
            <a:tailEnd/>
          </a:ln>
        </p:spPr>
        <p:txBody>
          <a:bodyPr lIns="92075" tIns="46038" rIns="92075" bIns="46038">
            <a:spAutoFit/>
          </a:bodyPr>
          <a:lstStyle/>
          <a:p>
            <a:r>
              <a:rPr lang="en-US" sz="2200" b="1" dirty="0">
                <a:solidFill>
                  <a:schemeClr val="bg1"/>
                </a:solidFill>
                <a:latin typeface="Arial" charset="0"/>
              </a:rPr>
              <a:t>Volcanologists</a:t>
            </a:r>
          </a:p>
          <a:p>
            <a:pPr>
              <a:lnSpc>
                <a:spcPct val="90000"/>
              </a:lnSpc>
            </a:pPr>
            <a:r>
              <a:rPr lang="en-US" sz="2200" b="1" dirty="0">
                <a:solidFill>
                  <a:schemeClr val="bg1"/>
                </a:solidFill>
                <a:latin typeface="Arial" charset="0"/>
              </a:rPr>
              <a:t>(Observatories, </a:t>
            </a:r>
          </a:p>
          <a:p>
            <a:pPr>
              <a:lnSpc>
                <a:spcPct val="90000"/>
              </a:lnSpc>
            </a:pPr>
            <a:r>
              <a:rPr lang="en-US" sz="2200" b="1" dirty="0">
                <a:solidFill>
                  <a:schemeClr val="bg1"/>
                </a:solidFill>
                <a:latin typeface="Arial" charset="0"/>
              </a:rPr>
              <a:t>USGS, Smithsonian)</a:t>
            </a:r>
          </a:p>
          <a:p>
            <a:pPr>
              <a:lnSpc>
                <a:spcPct val="90000"/>
              </a:lnSpc>
            </a:pPr>
            <a:endParaRPr lang="en-US" sz="2200" b="1" dirty="0">
              <a:solidFill>
                <a:srgbClr val="FF0033"/>
              </a:solidFill>
              <a:latin typeface="Arial" charset="0"/>
            </a:endParaRPr>
          </a:p>
        </p:txBody>
      </p:sp>
      <p:sp>
        <p:nvSpPr>
          <p:cNvPr id="19500" name="Line 44"/>
          <p:cNvSpPr>
            <a:spLocks noChangeShapeType="1"/>
          </p:cNvSpPr>
          <p:nvPr/>
        </p:nvSpPr>
        <p:spPr bwMode="auto">
          <a:xfrm flipH="1">
            <a:off x="5108575" y="3049588"/>
            <a:ext cx="835025" cy="4762"/>
          </a:xfrm>
          <a:prstGeom prst="line">
            <a:avLst/>
          </a:prstGeom>
          <a:noFill/>
          <a:ln w="25400">
            <a:solidFill>
              <a:schemeClr val="tx1"/>
            </a:solidFill>
            <a:round/>
            <a:headEnd type="none" w="sm" len="sm"/>
            <a:tailEnd type="stealth" w="med" len="med"/>
          </a:ln>
        </p:spPr>
        <p:txBody>
          <a:bodyPr wrap="none" anchor="ctr"/>
          <a:lstStyle/>
          <a:p>
            <a:endParaRPr lang="en-US"/>
          </a:p>
        </p:txBody>
      </p:sp>
      <p:sp>
        <p:nvSpPr>
          <p:cNvPr id="38957" name="Rectangle 45"/>
          <p:cNvSpPr>
            <a:spLocks noGrp="1" noChangeArrowheads="1"/>
          </p:cNvSpPr>
          <p:nvPr>
            <p:ph type="title"/>
          </p:nvPr>
        </p:nvSpPr>
        <p:spPr>
          <a:xfrm>
            <a:off x="687388" y="-152400"/>
            <a:ext cx="7770812" cy="914400"/>
          </a:xfrm>
        </p:spPr>
        <p:txBody>
          <a:bodyPr>
            <a:normAutofit/>
          </a:bodyPr>
          <a:lstStyle/>
          <a:p>
            <a:pPr eaLnBrk="1" hangingPunct="1">
              <a:defRPr/>
            </a:pPr>
            <a:r>
              <a:rPr lang="en-US" sz="3200" b="1" dirty="0" smtClean="0">
                <a:solidFill>
                  <a:srgbClr val="C00000"/>
                </a:solidFill>
              </a:rPr>
              <a:t>Non Satellite Information </a:t>
            </a:r>
          </a:p>
        </p:txBody>
      </p:sp>
      <p:sp>
        <p:nvSpPr>
          <p:cNvPr id="19502" name="Rectangle 46"/>
          <p:cNvSpPr>
            <a:spLocks noChangeArrowheads="1"/>
          </p:cNvSpPr>
          <p:nvPr/>
        </p:nvSpPr>
        <p:spPr bwMode="auto">
          <a:xfrm>
            <a:off x="6731000" y="1646238"/>
            <a:ext cx="1574800" cy="711200"/>
          </a:xfrm>
          <a:prstGeom prst="rect">
            <a:avLst/>
          </a:prstGeom>
          <a:noFill/>
          <a:ln w="25400">
            <a:solidFill>
              <a:schemeClr val="tx1"/>
            </a:solidFill>
            <a:miter lim="800000"/>
            <a:headEnd/>
            <a:tailEnd/>
          </a:ln>
        </p:spPr>
        <p:txBody>
          <a:bodyPr wrap="none" anchor="ctr"/>
          <a:lstStyle/>
          <a:p>
            <a:endParaRPr lang="en-US"/>
          </a:p>
        </p:txBody>
      </p:sp>
      <p:sp>
        <p:nvSpPr>
          <p:cNvPr id="19503" name="Rectangle 47"/>
          <p:cNvSpPr>
            <a:spLocks noChangeArrowheads="1"/>
          </p:cNvSpPr>
          <p:nvPr/>
        </p:nvSpPr>
        <p:spPr bwMode="auto">
          <a:xfrm>
            <a:off x="6772275" y="1671638"/>
            <a:ext cx="1343188" cy="770084"/>
          </a:xfrm>
          <a:prstGeom prst="rect">
            <a:avLst/>
          </a:prstGeom>
          <a:noFill/>
          <a:ln w="9525">
            <a:noFill/>
            <a:miter lim="800000"/>
            <a:headEnd/>
            <a:tailEnd/>
          </a:ln>
        </p:spPr>
        <p:txBody>
          <a:bodyPr wrap="none" lIns="92075" tIns="46038" rIns="92075" bIns="46038">
            <a:spAutoFit/>
          </a:bodyPr>
          <a:lstStyle/>
          <a:p>
            <a:r>
              <a:rPr lang="en-US" sz="2200" b="1" dirty="0">
                <a:solidFill>
                  <a:schemeClr val="bg1"/>
                </a:solidFill>
                <a:latin typeface="Arial" charset="0"/>
              </a:rPr>
              <a:t>Volcano </a:t>
            </a:r>
          </a:p>
          <a:p>
            <a:r>
              <a:rPr lang="en-US" sz="2200" b="1" dirty="0">
                <a:solidFill>
                  <a:schemeClr val="bg1"/>
                </a:solidFill>
                <a:latin typeface="Arial" charset="0"/>
              </a:rPr>
              <a:t>cameras</a:t>
            </a:r>
          </a:p>
        </p:txBody>
      </p:sp>
      <p:sp>
        <p:nvSpPr>
          <p:cNvPr id="19504" name="Line 48"/>
          <p:cNvSpPr>
            <a:spLocks noChangeShapeType="1"/>
          </p:cNvSpPr>
          <p:nvPr/>
        </p:nvSpPr>
        <p:spPr bwMode="auto">
          <a:xfrm flipH="1">
            <a:off x="5105400" y="2071688"/>
            <a:ext cx="1600200" cy="642937"/>
          </a:xfrm>
          <a:prstGeom prst="line">
            <a:avLst/>
          </a:prstGeom>
          <a:noFill/>
          <a:ln w="25400">
            <a:solidFill>
              <a:schemeClr val="tx1"/>
            </a:solidFill>
            <a:round/>
            <a:headEnd type="none" w="sm" len="sm"/>
            <a:tailEnd type="stealth" w="med" len="med"/>
          </a:ln>
        </p:spPr>
        <p:txBody>
          <a:bodyPr wrap="none" anchor="ctr"/>
          <a:lstStyle/>
          <a:p>
            <a:endParaRPr lang="en-US"/>
          </a:p>
        </p:txBody>
      </p:sp>
      <p:sp>
        <p:nvSpPr>
          <p:cNvPr id="19506" name="Rectangle 50"/>
          <p:cNvSpPr>
            <a:spLocks noChangeArrowheads="1"/>
          </p:cNvSpPr>
          <p:nvPr/>
        </p:nvSpPr>
        <p:spPr bwMode="auto">
          <a:xfrm>
            <a:off x="6324600" y="4191000"/>
            <a:ext cx="2209800" cy="770084"/>
          </a:xfrm>
          <a:prstGeom prst="rect">
            <a:avLst/>
          </a:prstGeom>
          <a:noFill/>
          <a:ln w="9525">
            <a:noFill/>
            <a:miter lim="800000"/>
            <a:headEnd/>
            <a:tailEnd/>
          </a:ln>
        </p:spPr>
        <p:txBody>
          <a:bodyPr wrap="square" lIns="92075" tIns="46038" rIns="92075" bIns="46038">
            <a:spAutoFit/>
          </a:bodyPr>
          <a:lstStyle/>
          <a:p>
            <a:pPr lvl="1"/>
            <a:r>
              <a:rPr lang="en-US" sz="2200" b="1" dirty="0">
                <a:solidFill>
                  <a:schemeClr val="bg1"/>
                </a:solidFill>
                <a:latin typeface="Arial" charset="0"/>
              </a:rPr>
              <a:t>Infrasound data</a:t>
            </a:r>
          </a:p>
        </p:txBody>
      </p:sp>
      <p:sp>
        <p:nvSpPr>
          <p:cNvPr id="19507" name="Line 51"/>
          <p:cNvSpPr>
            <a:spLocks noChangeShapeType="1"/>
          </p:cNvSpPr>
          <p:nvPr/>
        </p:nvSpPr>
        <p:spPr bwMode="auto">
          <a:xfrm flipH="1" flipV="1">
            <a:off x="5105400" y="3571875"/>
            <a:ext cx="1600200" cy="923925"/>
          </a:xfrm>
          <a:prstGeom prst="line">
            <a:avLst/>
          </a:prstGeom>
          <a:noFill/>
          <a:ln w="25400">
            <a:solidFill>
              <a:schemeClr val="tx1"/>
            </a:solidFill>
            <a:prstDash val="solid"/>
            <a:round/>
            <a:headEnd type="none" w="sm" len="sm"/>
            <a:tailEnd type="stealth" w="med" len="med"/>
          </a:ln>
        </p:spPr>
        <p:txBody>
          <a:bodyPr wrap="none" anchor="ctr"/>
          <a:lstStyle/>
          <a:p>
            <a:endParaRPr lang="en-US"/>
          </a:p>
        </p:txBody>
      </p:sp>
      <p:sp>
        <p:nvSpPr>
          <p:cNvPr id="19508" name="Rectangle 52"/>
          <p:cNvSpPr>
            <a:spLocks noChangeArrowheads="1"/>
          </p:cNvSpPr>
          <p:nvPr/>
        </p:nvSpPr>
        <p:spPr bwMode="auto">
          <a:xfrm>
            <a:off x="4876800" y="857250"/>
            <a:ext cx="2981585" cy="770084"/>
          </a:xfrm>
          <a:prstGeom prst="rect">
            <a:avLst/>
          </a:prstGeom>
          <a:noFill/>
          <a:ln w="9525">
            <a:noFill/>
            <a:miter lim="800000"/>
            <a:headEnd/>
            <a:tailEnd/>
          </a:ln>
        </p:spPr>
        <p:txBody>
          <a:bodyPr wrap="none" lIns="92075" tIns="46038" rIns="92075" bIns="46038">
            <a:spAutoFit/>
          </a:bodyPr>
          <a:lstStyle/>
          <a:p>
            <a:r>
              <a:rPr lang="en-US" sz="2200" b="1" dirty="0">
                <a:solidFill>
                  <a:schemeClr val="bg1"/>
                </a:solidFill>
                <a:latin typeface="Arial" charset="0"/>
              </a:rPr>
              <a:t>Numerical Weather </a:t>
            </a:r>
          </a:p>
          <a:p>
            <a:r>
              <a:rPr lang="en-US" sz="2200" b="1" dirty="0">
                <a:solidFill>
                  <a:schemeClr val="bg1"/>
                </a:solidFill>
                <a:latin typeface="Arial" charset="0"/>
              </a:rPr>
              <a:t>&amp; Dispersion Models</a:t>
            </a:r>
          </a:p>
        </p:txBody>
      </p:sp>
      <p:sp>
        <p:nvSpPr>
          <p:cNvPr id="19509" name="Rectangle 53"/>
          <p:cNvSpPr>
            <a:spLocks noChangeArrowheads="1"/>
          </p:cNvSpPr>
          <p:nvPr/>
        </p:nvSpPr>
        <p:spPr bwMode="auto">
          <a:xfrm>
            <a:off x="4953000" y="838199"/>
            <a:ext cx="2819400" cy="760413"/>
          </a:xfrm>
          <a:prstGeom prst="rect">
            <a:avLst/>
          </a:prstGeom>
          <a:noFill/>
          <a:ln w="25400">
            <a:solidFill>
              <a:schemeClr val="tx2"/>
            </a:solidFill>
            <a:miter lim="800000"/>
            <a:headEnd/>
            <a:tailEnd/>
          </a:ln>
        </p:spPr>
        <p:txBody>
          <a:bodyPr wrap="none" anchor="ctr"/>
          <a:lstStyle/>
          <a:p>
            <a:endParaRPr lang="en-US" dirty="0"/>
          </a:p>
        </p:txBody>
      </p:sp>
      <p:sp>
        <p:nvSpPr>
          <p:cNvPr id="19510" name="Line 54"/>
          <p:cNvSpPr>
            <a:spLocks noChangeShapeType="1"/>
          </p:cNvSpPr>
          <p:nvPr/>
        </p:nvSpPr>
        <p:spPr bwMode="auto">
          <a:xfrm flipH="1">
            <a:off x="4800600" y="1643063"/>
            <a:ext cx="1295400" cy="785812"/>
          </a:xfrm>
          <a:prstGeom prst="line">
            <a:avLst/>
          </a:prstGeom>
          <a:noFill/>
          <a:ln w="25400">
            <a:solidFill>
              <a:schemeClr val="tx1"/>
            </a:solidFill>
            <a:round/>
            <a:headEnd type="none" w="sm" len="sm"/>
            <a:tailEnd type="stealth" w="med" len="med"/>
          </a:ln>
        </p:spPr>
        <p:txBody>
          <a:bodyPr wrap="none" anchor="ctr"/>
          <a:lstStyle/>
          <a:p>
            <a:endParaRPr lang="en-US"/>
          </a:p>
        </p:txBody>
      </p:sp>
      <p:sp>
        <p:nvSpPr>
          <p:cNvPr id="55" name="Rectangle 54"/>
          <p:cNvSpPr/>
          <p:nvPr/>
        </p:nvSpPr>
        <p:spPr>
          <a:xfrm>
            <a:off x="6705600" y="4114800"/>
            <a:ext cx="1752600" cy="9144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90600"/>
          </a:xfrm>
        </p:spPr>
        <p:txBody>
          <a:bodyPr/>
          <a:lstStyle/>
          <a:p>
            <a:r>
              <a:rPr lang="en-US" dirty="0" smtClean="0">
                <a:solidFill>
                  <a:srgbClr val="C00000"/>
                </a:solidFill>
              </a:rPr>
              <a:t>Volcanic Gases</a:t>
            </a:r>
            <a:endParaRPr lang="en-US" dirty="0">
              <a:solidFill>
                <a:srgbClr val="C00000"/>
              </a:solidFill>
            </a:endParaRPr>
          </a:p>
        </p:txBody>
      </p:sp>
      <p:sp>
        <p:nvSpPr>
          <p:cNvPr id="5" name="Content Placeholder 4"/>
          <p:cNvSpPr>
            <a:spLocks noGrp="1"/>
          </p:cNvSpPr>
          <p:nvPr>
            <p:ph idx="1"/>
          </p:nvPr>
        </p:nvSpPr>
        <p:spPr>
          <a:xfrm>
            <a:off x="457200" y="914400"/>
            <a:ext cx="8229600" cy="5486400"/>
          </a:xfrm>
        </p:spPr>
        <p:txBody>
          <a:bodyPr/>
          <a:lstStyle/>
          <a:p>
            <a:r>
              <a:rPr lang="en-US" sz="2400" dirty="0" smtClean="0">
                <a:solidFill>
                  <a:schemeClr val="bg1"/>
                </a:solidFill>
              </a:rPr>
              <a:t>At high pressures deep beneath the earth's surface, volcanic gases are dissolved in molten rock. But as magma rises toward the surface, there is a tremendous increase in gas volume which, if it exceeds the volume of the magma, can lead to explosive results at the Earth's surface.</a:t>
            </a:r>
          </a:p>
          <a:p>
            <a:r>
              <a:rPr lang="en-US" sz="2400" dirty="0" smtClean="0">
                <a:solidFill>
                  <a:schemeClr val="bg1"/>
                </a:solidFill>
              </a:rPr>
              <a:t>The most abundant volcanic gases released into the atmosphere, in descending order, are:  H</a:t>
            </a:r>
            <a:r>
              <a:rPr lang="en-US" sz="2400" baseline="-25000" dirty="0" smtClean="0">
                <a:solidFill>
                  <a:schemeClr val="bg1"/>
                </a:solidFill>
              </a:rPr>
              <a:t>2</a:t>
            </a:r>
            <a:r>
              <a:rPr lang="en-US" sz="2400" dirty="0" smtClean="0">
                <a:solidFill>
                  <a:schemeClr val="bg1"/>
                </a:solidFill>
              </a:rPr>
              <a:t>0(g), C0</a:t>
            </a:r>
            <a:r>
              <a:rPr lang="en-US" sz="2400" baseline="-25000" dirty="0" smtClean="0">
                <a:solidFill>
                  <a:schemeClr val="bg1"/>
                </a:solidFill>
              </a:rPr>
              <a:t>2, </a:t>
            </a:r>
            <a:r>
              <a:rPr lang="en-US" sz="2400" dirty="0" smtClean="0">
                <a:solidFill>
                  <a:schemeClr val="bg1"/>
                </a:solidFill>
              </a:rPr>
              <a:t>and S0</a:t>
            </a:r>
            <a:r>
              <a:rPr lang="en-US" sz="2400" baseline="-25000" dirty="0" smtClean="0">
                <a:solidFill>
                  <a:schemeClr val="bg1"/>
                </a:solidFill>
              </a:rPr>
              <a:t>2</a:t>
            </a:r>
            <a:r>
              <a:rPr lang="en-US" sz="2400" dirty="0" smtClean="0">
                <a:solidFill>
                  <a:schemeClr val="bg1"/>
                </a:solidFill>
              </a:rPr>
              <a:t>. Small or trace amounts of others gases (also in descending order, include:  H</a:t>
            </a:r>
            <a:r>
              <a:rPr lang="en-US" sz="2400" baseline="-25000" dirty="0" smtClean="0">
                <a:solidFill>
                  <a:schemeClr val="bg1"/>
                </a:solidFill>
              </a:rPr>
              <a:t>2</a:t>
            </a:r>
            <a:r>
              <a:rPr lang="en-US" sz="2400" dirty="0" smtClean="0">
                <a:solidFill>
                  <a:schemeClr val="bg1"/>
                </a:solidFill>
              </a:rPr>
              <a:t>S, H</a:t>
            </a:r>
            <a:r>
              <a:rPr lang="en-US" sz="2400" baseline="-25000" dirty="0" smtClean="0">
                <a:solidFill>
                  <a:schemeClr val="bg1"/>
                </a:solidFill>
              </a:rPr>
              <a:t>2</a:t>
            </a:r>
            <a:r>
              <a:rPr lang="en-US" sz="2400" dirty="0" smtClean="0">
                <a:solidFill>
                  <a:schemeClr val="bg1"/>
                </a:solidFill>
              </a:rPr>
              <a:t>(g), CO, HCL, HF – both strong acids - and even He.</a:t>
            </a:r>
          </a:p>
          <a:p>
            <a:r>
              <a:rPr lang="en-US" sz="2400" dirty="0" smtClean="0">
                <a:solidFill>
                  <a:schemeClr val="bg1"/>
                </a:solidFill>
              </a:rPr>
              <a:t>The volcanic gases that pose the greatest potential hazard to people, animals, agriculture, and property are: S0</a:t>
            </a:r>
            <a:r>
              <a:rPr lang="en-US" sz="2400" baseline="-25000" dirty="0" smtClean="0">
                <a:solidFill>
                  <a:schemeClr val="bg1"/>
                </a:solidFill>
              </a:rPr>
              <a:t>2</a:t>
            </a:r>
            <a:r>
              <a:rPr lang="en-US" sz="2400" dirty="0" smtClean="0">
                <a:solidFill>
                  <a:schemeClr val="bg1"/>
                </a:solidFill>
              </a:rPr>
              <a:t>, C0</a:t>
            </a:r>
            <a:r>
              <a:rPr lang="en-US" sz="2400" baseline="-25000" dirty="0" smtClean="0">
                <a:solidFill>
                  <a:schemeClr val="bg1"/>
                </a:solidFill>
              </a:rPr>
              <a:t>2</a:t>
            </a:r>
            <a:r>
              <a:rPr lang="en-US" sz="2400" dirty="0" smtClean="0">
                <a:solidFill>
                  <a:schemeClr val="bg1"/>
                </a:solidFill>
              </a:rPr>
              <a:t>, and HF (acid). </a:t>
            </a:r>
          </a:p>
          <a:p>
            <a:endParaRPr lang="en-US" sz="1600" dirty="0" smtClean="0"/>
          </a:p>
          <a:p>
            <a:endParaRPr lang="en-US" sz="1200" dirty="0" smtClean="0"/>
          </a:p>
          <a:p>
            <a:endParaRPr lang="en-US" sz="1200" dirty="0"/>
          </a:p>
        </p:txBody>
      </p:sp>
      <p:sp>
        <p:nvSpPr>
          <p:cNvPr id="3" name="Date Placeholder 2"/>
          <p:cNvSpPr>
            <a:spLocks noGrp="1"/>
          </p:cNvSpPr>
          <p:nvPr>
            <p:ph type="dt" sz="half" idx="10"/>
          </p:nvPr>
        </p:nvSpPr>
        <p:spPr/>
        <p:txBody>
          <a:bodyPr/>
          <a:lstStyle/>
          <a:p>
            <a:pPr>
              <a:defRPr/>
            </a:pPr>
            <a:fld id="{C3EA5722-9198-4D21-98C8-2D11338EE00A}" type="datetime1">
              <a:rPr lang="en-US" smtClean="0"/>
              <a:pPr>
                <a:defRPr/>
              </a:pPr>
              <a:t>9/15/2008</a:t>
            </a:fld>
            <a:endParaRPr lang="en-US"/>
          </a:p>
        </p:txBody>
      </p:sp>
      <p:sp>
        <p:nvSpPr>
          <p:cNvPr id="4" name="Slide Number Placeholder 3"/>
          <p:cNvSpPr>
            <a:spLocks noGrp="1"/>
          </p:cNvSpPr>
          <p:nvPr>
            <p:ph type="sldNum" sz="quarter" idx="12"/>
          </p:nvPr>
        </p:nvSpPr>
        <p:spPr/>
        <p:txBody>
          <a:bodyPr/>
          <a:lstStyle/>
          <a:p>
            <a:pPr>
              <a:defRPr/>
            </a:pPr>
            <a:fld id="{429CBA04-5B72-4A57-9BE4-992B22E97503}" type="slidenum">
              <a:rPr lang="en-US" smtClean="0"/>
              <a:pPr>
                <a:defRPr/>
              </a:pPr>
              <a:t>7</a:t>
            </a:fld>
            <a:endParaRPr lang="en-US"/>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a:xfrm>
            <a:off x="3124200" y="152400"/>
            <a:ext cx="6019800" cy="1143000"/>
          </a:xfrm>
        </p:spPr>
        <p:txBody>
          <a:bodyPr>
            <a:normAutofit fontScale="90000"/>
          </a:bodyPr>
          <a:lstStyle/>
          <a:p>
            <a:r>
              <a:rPr lang="en-US" dirty="0" smtClean="0">
                <a:solidFill>
                  <a:schemeClr val="bg1">
                    <a:lumMod val="65000"/>
                    <a:lumOff val="35000"/>
                  </a:schemeClr>
                </a:solidFill>
              </a:rPr>
              <a:t>VAAC Volcanic Ash Advisories</a:t>
            </a:r>
            <a:endParaRPr lang="en-US" dirty="0">
              <a:solidFill>
                <a:schemeClr val="bg1">
                  <a:lumMod val="65000"/>
                  <a:lumOff val="35000"/>
                </a:schemeClr>
              </a:solidFill>
            </a:endParaRPr>
          </a:p>
        </p:txBody>
      </p:sp>
      <p:sp>
        <p:nvSpPr>
          <p:cNvPr id="4" name="Date Placeholder 3"/>
          <p:cNvSpPr>
            <a:spLocks noGrp="1"/>
          </p:cNvSpPr>
          <p:nvPr>
            <p:ph type="dt" sz="half" idx="10"/>
          </p:nvPr>
        </p:nvSpPr>
        <p:spPr/>
        <p:txBody>
          <a:bodyPr/>
          <a:lstStyle/>
          <a:p>
            <a:pPr>
              <a:defRPr/>
            </a:pPr>
            <a:fld id="{A815DA9C-0A41-4C4B-825B-CB5B9A0C5D1D}" type="datetime1">
              <a:rPr lang="en-US" smtClean="0"/>
              <a:pPr>
                <a:defRPr/>
              </a:pPr>
              <a:t>9/15/2008</a:t>
            </a:fld>
            <a:endParaRPr lang="en-US"/>
          </a:p>
        </p:txBody>
      </p:sp>
      <p:sp>
        <p:nvSpPr>
          <p:cNvPr id="5" name="Slide Number Placeholder 4"/>
          <p:cNvSpPr>
            <a:spLocks noGrp="1"/>
          </p:cNvSpPr>
          <p:nvPr>
            <p:ph type="sldNum" sz="quarter" idx="12"/>
          </p:nvPr>
        </p:nvSpPr>
        <p:spPr/>
        <p:txBody>
          <a:bodyPr/>
          <a:lstStyle/>
          <a:p>
            <a:pPr>
              <a:defRPr/>
            </a:pPr>
            <a:fld id="{7A37F66C-0255-411E-A444-21A7D80BA9C7}" type="slidenum">
              <a:rPr lang="en-US" smtClean="0"/>
              <a:pPr>
                <a:defRPr/>
              </a:pPr>
              <a:t>70</a:t>
            </a:fld>
            <a:endParaRPr lang="en-US"/>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a:xfrm>
            <a:off x="457200" y="0"/>
            <a:ext cx="8229600" cy="914400"/>
          </a:xfrm>
        </p:spPr>
        <p:txBody>
          <a:bodyPr>
            <a:normAutofit/>
          </a:bodyPr>
          <a:lstStyle/>
          <a:p>
            <a:pPr eaLnBrk="1" hangingPunct="1">
              <a:defRPr/>
            </a:pPr>
            <a:r>
              <a:rPr lang="en-US" b="1" dirty="0" smtClean="0">
                <a:solidFill>
                  <a:srgbClr val="C00000"/>
                </a:solidFill>
              </a:rPr>
              <a:t>Volcano Stats 2004-2008</a:t>
            </a:r>
          </a:p>
        </p:txBody>
      </p:sp>
      <p:sp>
        <p:nvSpPr>
          <p:cNvPr id="55299" name="Rectangle 3"/>
          <p:cNvSpPr>
            <a:spLocks noGrp="1" noChangeArrowheads="1"/>
          </p:cNvSpPr>
          <p:nvPr>
            <p:ph type="body" idx="1"/>
          </p:nvPr>
        </p:nvSpPr>
        <p:spPr>
          <a:xfrm>
            <a:off x="457200" y="990600"/>
            <a:ext cx="8229600" cy="5486400"/>
          </a:xfrm>
        </p:spPr>
        <p:txBody>
          <a:bodyPr/>
          <a:lstStyle/>
          <a:p>
            <a:pPr algn="ctr" eaLnBrk="1" hangingPunct="1">
              <a:lnSpc>
                <a:spcPct val="80000"/>
              </a:lnSpc>
              <a:buFont typeface="Wingdings" pitchFamily="2" charset="2"/>
              <a:buNone/>
              <a:defRPr/>
            </a:pPr>
            <a:r>
              <a:rPr lang="en-US" sz="2400" dirty="0" smtClean="0">
                <a:solidFill>
                  <a:schemeClr val="bg1"/>
                </a:solidFill>
              </a:rPr>
              <a:t>2004</a:t>
            </a:r>
          </a:p>
          <a:p>
            <a:pPr eaLnBrk="1" hangingPunct="1">
              <a:lnSpc>
                <a:spcPct val="80000"/>
              </a:lnSpc>
              <a:defRPr/>
            </a:pPr>
            <a:r>
              <a:rPr lang="en-US" sz="2400" dirty="0" smtClean="0">
                <a:solidFill>
                  <a:schemeClr val="bg1"/>
                </a:solidFill>
              </a:rPr>
              <a:t>Total number of VAAs -  932</a:t>
            </a:r>
          </a:p>
          <a:p>
            <a:pPr eaLnBrk="1" hangingPunct="1">
              <a:lnSpc>
                <a:spcPct val="80000"/>
              </a:lnSpc>
              <a:buFont typeface="Wingdings" pitchFamily="2" charset="2"/>
              <a:buNone/>
              <a:defRPr/>
            </a:pPr>
            <a:r>
              <a:rPr lang="en-US" sz="2400" dirty="0" smtClean="0">
                <a:solidFill>
                  <a:schemeClr val="bg1"/>
                </a:solidFill>
              </a:rPr>
              <a:t>                         Graphics -  220</a:t>
            </a:r>
          </a:p>
          <a:p>
            <a:pPr algn="ctr" eaLnBrk="1" hangingPunct="1">
              <a:lnSpc>
                <a:spcPct val="80000"/>
              </a:lnSpc>
              <a:buFont typeface="Wingdings" pitchFamily="2" charset="2"/>
              <a:buNone/>
              <a:defRPr/>
            </a:pPr>
            <a:r>
              <a:rPr lang="en-US" sz="2400" dirty="0" smtClean="0">
                <a:solidFill>
                  <a:schemeClr val="bg1"/>
                </a:solidFill>
              </a:rPr>
              <a:t>2005</a:t>
            </a:r>
          </a:p>
          <a:p>
            <a:pPr eaLnBrk="1" hangingPunct="1">
              <a:lnSpc>
                <a:spcPct val="80000"/>
              </a:lnSpc>
              <a:defRPr/>
            </a:pPr>
            <a:r>
              <a:rPr lang="en-US" sz="2400" dirty="0" smtClean="0">
                <a:solidFill>
                  <a:schemeClr val="bg1"/>
                </a:solidFill>
              </a:rPr>
              <a:t>Total number of VAAs  - 2192</a:t>
            </a:r>
          </a:p>
          <a:p>
            <a:pPr eaLnBrk="1" hangingPunct="1">
              <a:lnSpc>
                <a:spcPct val="80000"/>
              </a:lnSpc>
              <a:buFont typeface="Wingdings" pitchFamily="2" charset="2"/>
              <a:buNone/>
              <a:defRPr/>
            </a:pPr>
            <a:r>
              <a:rPr lang="en-US" sz="2400" dirty="0" smtClean="0">
                <a:solidFill>
                  <a:schemeClr val="bg1"/>
                </a:solidFill>
              </a:rPr>
              <a:t>                        Graphics -   978</a:t>
            </a:r>
          </a:p>
          <a:p>
            <a:pPr algn="ctr" eaLnBrk="1" hangingPunct="1">
              <a:lnSpc>
                <a:spcPct val="80000"/>
              </a:lnSpc>
              <a:buFont typeface="Wingdings" pitchFamily="2" charset="2"/>
              <a:buNone/>
              <a:defRPr/>
            </a:pPr>
            <a:r>
              <a:rPr lang="en-US" sz="2400" dirty="0" smtClean="0">
                <a:solidFill>
                  <a:schemeClr val="bg1"/>
                </a:solidFill>
              </a:rPr>
              <a:t>2006</a:t>
            </a:r>
          </a:p>
          <a:p>
            <a:pPr eaLnBrk="1" hangingPunct="1">
              <a:lnSpc>
                <a:spcPct val="80000"/>
              </a:lnSpc>
              <a:defRPr/>
            </a:pPr>
            <a:r>
              <a:rPr lang="en-US" sz="2400" dirty="0" smtClean="0">
                <a:solidFill>
                  <a:schemeClr val="bg1"/>
                </a:solidFill>
              </a:rPr>
              <a:t>Total number of VAAs  - 1927</a:t>
            </a:r>
          </a:p>
          <a:p>
            <a:pPr eaLnBrk="1" hangingPunct="1">
              <a:lnSpc>
                <a:spcPct val="80000"/>
              </a:lnSpc>
              <a:buFont typeface="Wingdings" pitchFamily="2" charset="2"/>
              <a:buNone/>
              <a:defRPr/>
            </a:pPr>
            <a:r>
              <a:rPr lang="en-US" sz="2400" dirty="0" smtClean="0">
                <a:solidFill>
                  <a:schemeClr val="bg1"/>
                </a:solidFill>
              </a:rPr>
              <a:t>                       Graphics  -  665</a:t>
            </a:r>
          </a:p>
          <a:p>
            <a:pPr algn="ctr" eaLnBrk="1" hangingPunct="1">
              <a:lnSpc>
                <a:spcPct val="80000"/>
              </a:lnSpc>
              <a:buFont typeface="Wingdings" pitchFamily="2" charset="2"/>
              <a:buNone/>
              <a:defRPr/>
            </a:pPr>
            <a:r>
              <a:rPr lang="en-US" sz="2400" dirty="0" smtClean="0">
                <a:solidFill>
                  <a:schemeClr val="bg1"/>
                </a:solidFill>
              </a:rPr>
              <a:t>2007</a:t>
            </a:r>
          </a:p>
          <a:p>
            <a:pPr eaLnBrk="1" hangingPunct="1">
              <a:lnSpc>
                <a:spcPct val="80000"/>
              </a:lnSpc>
              <a:defRPr/>
            </a:pPr>
            <a:r>
              <a:rPr lang="en-US" sz="2400" dirty="0" smtClean="0">
                <a:solidFill>
                  <a:schemeClr val="bg1"/>
                </a:solidFill>
              </a:rPr>
              <a:t>Total number of VAAs  -  1637 </a:t>
            </a:r>
          </a:p>
          <a:p>
            <a:pPr eaLnBrk="1" hangingPunct="1">
              <a:lnSpc>
                <a:spcPct val="80000"/>
              </a:lnSpc>
              <a:buFont typeface="Wingdings" pitchFamily="2" charset="2"/>
              <a:buNone/>
              <a:defRPr/>
            </a:pPr>
            <a:r>
              <a:rPr lang="en-US" sz="2400" dirty="0" smtClean="0">
                <a:solidFill>
                  <a:schemeClr val="bg1"/>
                </a:solidFill>
              </a:rPr>
              <a:t>                       Graphics  -  457</a:t>
            </a:r>
          </a:p>
          <a:p>
            <a:pPr eaLnBrk="1" hangingPunct="1">
              <a:lnSpc>
                <a:spcPct val="80000"/>
              </a:lnSpc>
              <a:buFont typeface="Wingdings" pitchFamily="2" charset="2"/>
              <a:buNone/>
              <a:defRPr/>
            </a:pPr>
            <a:r>
              <a:rPr lang="en-US" sz="2400" dirty="0" smtClean="0">
                <a:solidFill>
                  <a:schemeClr val="bg1"/>
                </a:solidFill>
              </a:rPr>
              <a:t>                                                2008 (So far…)</a:t>
            </a:r>
          </a:p>
          <a:p>
            <a:pPr eaLnBrk="1" hangingPunct="1">
              <a:lnSpc>
                <a:spcPct val="80000"/>
              </a:lnSpc>
              <a:defRPr/>
            </a:pPr>
            <a:r>
              <a:rPr lang="en-US" sz="2400" dirty="0" smtClean="0">
                <a:solidFill>
                  <a:schemeClr val="bg1"/>
                </a:solidFill>
              </a:rPr>
              <a:t>Total number of VAAs -   1300</a:t>
            </a:r>
          </a:p>
          <a:p>
            <a:pPr eaLnBrk="1" hangingPunct="1">
              <a:lnSpc>
                <a:spcPct val="80000"/>
              </a:lnSpc>
              <a:buFont typeface="Wingdings" pitchFamily="2" charset="2"/>
              <a:buNone/>
              <a:defRPr/>
            </a:pPr>
            <a:r>
              <a:rPr lang="en-US" sz="2400" dirty="0" smtClean="0">
                <a:solidFill>
                  <a:schemeClr val="bg1"/>
                </a:solidFill>
              </a:rPr>
              <a:t>                       Graphics  -  338</a:t>
            </a:r>
          </a:p>
          <a:p>
            <a:pPr algn="ctr" eaLnBrk="1" hangingPunct="1">
              <a:lnSpc>
                <a:spcPct val="80000"/>
              </a:lnSpc>
              <a:buFont typeface="Wingdings" pitchFamily="2" charset="2"/>
              <a:buNone/>
              <a:defRPr/>
            </a:pPr>
            <a:endParaRPr lang="en-US" sz="2400" dirty="0" smtClean="0">
              <a:solidFill>
                <a:srgbClr val="FFFF00"/>
              </a:solidFill>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68362"/>
          </a:xfrm>
        </p:spPr>
        <p:txBody>
          <a:bodyPr/>
          <a:lstStyle/>
          <a:p>
            <a:r>
              <a:rPr lang="en-US" dirty="0" smtClean="0">
                <a:solidFill>
                  <a:srgbClr val="C00000"/>
                </a:solidFill>
              </a:rPr>
              <a:t>Volcanic Ash Graphics</a:t>
            </a:r>
            <a:endParaRPr lang="en-US" dirty="0">
              <a:solidFill>
                <a:srgbClr val="C00000"/>
              </a:solidFill>
            </a:endParaRPr>
          </a:p>
        </p:txBody>
      </p:sp>
      <p:pic>
        <p:nvPicPr>
          <p:cNvPr id="6" name="Content Placeholder 5" descr="VAG_Okmok_08262008.png"/>
          <p:cNvPicPr>
            <a:picLocks noGrp="1" noChangeAspect="1"/>
          </p:cNvPicPr>
          <p:nvPr>
            <p:ph idx="1"/>
          </p:nvPr>
        </p:nvPicPr>
        <p:blipFill>
          <a:blip r:embed="rId2"/>
          <a:stretch>
            <a:fillRect/>
          </a:stretch>
        </p:blipFill>
        <p:spPr>
          <a:xfrm>
            <a:off x="381000" y="1066800"/>
            <a:ext cx="8382000" cy="5241925"/>
          </a:xfrm>
        </p:spPr>
      </p:pic>
      <p:sp>
        <p:nvSpPr>
          <p:cNvPr id="3" name="Date Placeholder 2"/>
          <p:cNvSpPr>
            <a:spLocks noGrp="1"/>
          </p:cNvSpPr>
          <p:nvPr>
            <p:ph type="dt" sz="half" idx="10"/>
          </p:nvPr>
        </p:nvSpPr>
        <p:spPr/>
        <p:txBody>
          <a:bodyPr/>
          <a:lstStyle/>
          <a:p>
            <a:pPr>
              <a:defRPr/>
            </a:pPr>
            <a:fld id="{C3EA5722-9198-4D21-98C8-2D11338EE00A}" type="datetime1">
              <a:rPr lang="en-US" smtClean="0"/>
              <a:pPr>
                <a:defRPr/>
              </a:pPr>
              <a:t>9/15/2008</a:t>
            </a:fld>
            <a:endParaRPr lang="en-US"/>
          </a:p>
        </p:txBody>
      </p:sp>
      <p:sp>
        <p:nvSpPr>
          <p:cNvPr id="4" name="Slide Number Placeholder 3"/>
          <p:cNvSpPr>
            <a:spLocks noGrp="1"/>
          </p:cNvSpPr>
          <p:nvPr>
            <p:ph type="sldNum" sz="quarter" idx="12"/>
          </p:nvPr>
        </p:nvSpPr>
        <p:spPr/>
        <p:txBody>
          <a:bodyPr/>
          <a:lstStyle/>
          <a:p>
            <a:pPr>
              <a:defRPr/>
            </a:pPr>
            <a:fld id="{429CBA04-5B72-4A57-9BE4-992B22E97503}" type="slidenum">
              <a:rPr lang="en-US" smtClean="0"/>
              <a:pPr>
                <a:defRPr/>
              </a:pPr>
              <a:t>72</a:t>
            </a:fld>
            <a:endParaRPr lang="en-US"/>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C00000"/>
                </a:solidFill>
              </a:rPr>
              <a:t>Volcanic Ash Advisory Centers</a:t>
            </a:r>
            <a:br>
              <a:rPr lang="en-US" dirty="0" smtClean="0">
                <a:solidFill>
                  <a:srgbClr val="C00000"/>
                </a:solidFill>
              </a:rPr>
            </a:br>
            <a:r>
              <a:rPr lang="en-US" dirty="0" smtClean="0">
                <a:solidFill>
                  <a:srgbClr val="C00000"/>
                </a:solidFill>
              </a:rPr>
              <a:t>(VAAC)</a:t>
            </a:r>
            <a:endParaRPr lang="en-US" dirty="0">
              <a:solidFill>
                <a:srgbClr val="C00000"/>
              </a:solidFill>
            </a:endParaRPr>
          </a:p>
        </p:txBody>
      </p:sp>
      <p:sp>
        <p:nvSpPr>
          <p:cNvPr id="3" name="Content Placeholder 2"/>
          <p:cNvSpPr>
            <a:spLocks noGrp="1"/>
          </p:cNvSpPr>
          <p:nvPr>
            <p:ph idx="1"/>
          </p:nvPr>
        </p:nvSpPr>
        <p:spPr/>
        <p:txBody>
          <a:bodyPr/>
          <a:lstStyle/>
          <a:p>
            <a:r>
              <a:rPr lang="en-US" dirty="0" smtClean="0"/>
              <a:t>VAAC Anchorage: </a:t>
            </a:r>
            <a:r>
              <a:rPr lang="en-US" dirty="0" smtClean="0">
                <a:hlinkClick r:id="rId2"/>
              </a:rPr>
              <a:t>http://vaac.arh.noaa.gov/</a:t>
            </a:r>
            <a:endParaRPr lang="en-US" dirty="0" smtClean="0"/>
          </a:p>
          <a:p>
            <a:r>
              <a:rPr lang="en-US" dirty="0" smtClean="0"/>
              <a:t>VAAC </a:t>
            </a:r>
            <a:r>
              <a:rPr lang="en-US" dirty="0" err="1" smtClean="0"/>
              <a:t>Wachington</a:t>
            </a:r>
            <a:r>
              <a:rPr lang="en-US" dirty="0" smtClean="0"/>
              <a:t> DC: </a:t>
            </a:r>
            <a:r>
              <a:rPr lang="en-US" dirty="0" smtClean="0">
                <a:hlinkClick r:id="rId3"/>
              </a:rPr>
              <a:t>http://www.ssd.noaa.gov/VAAC/washington.html</a:t>
            </a:r>
            <a:endParaRPr lang="en-US" dirty="0" smtClean="0"/>
          </a:p>
          <a:p>
            <a:r>
              <a:rPr lang="en-US" dirty="0" smtClean="0"/>
              <a:t>VAAC Montreal: </a:t>
            </a:r>
            <a:r>
              <a:rPr lang="en-US" dirty="0" smtClean="0">
                <a:hlinkClick r:id="rId4"/>
              </a:rPr>
              <a:t>http://www.msc-smc.ec.gc.ca/cmc/eer/VAAC/index_e.html</a:t>
            </a:r>
            <a:endParaRPr lang="en-US" dirty="0" smtClean="0"/>
          </a:p>
          <a:p>
            <a:r>
              <a:rPr lang="en-US" dirty="0" smtClean="0"/>
              <a:t>VAAC London: </a:t>
            </a:r>
            <a:r>
              <a:rPr lang="en-US" dirty="0" smtClean="0">
                <a:hlinkClick r:id="rId5"/>
              </a:rPr>
              <a:t>http://www.metoffice.gov.uk/aviation/vaac/index.html</a:t>
            </a:r>
            <a:endParaRPr lang="en-US" dirty="0" smtClean="0"/>
          </a:p>
          <a:p>
            <a:endParaRPr lang="en-US" dirty="0"/>
          </a:p>
        </p:txBody>
      </p:sp>
      <p:sp>
        <p:nvSpPr>
          <p:cNvPr id="4" name="Date Placeholder 3"/>
          <p:cNvSpPr>
            <a:spLocks noGrp="1"/>
          </p:cNvSpPr>
          <p:nvPr>
            <p:ph type="dt" sz="half" idx="10"/>
          </p:nvPr>
        </p:nvSpPr>
        <p:spPr/>
        <p:txBody>
          <a:bodyPr/>
          <a:lstStyle/>
          <a:p>
            <a:pPr>
              <a:defRPr/>
            </a:pPr>
            <a:fld id="{A815DA9C-0A41-4C4B-825B-CB5B9A0C5D1D}" type="datetime1">
              <a:rPr lang="en-US" smtClean="0"/>
              <a:pPr>
                <a:defRPr/>
              </a:pPr>
              <a:t>9/15/2008</a:t>
            </a:fld>
            <a:endParaRPr lang="en-US"/>
          </a:p>
        </p:txBody>
      </p:sp>
      <p:sp>
        <p:nvSpPr>
          <p:cNvPr id="5" name="Slide Number Placeholder 4"/>
          <p:cNvSpPr>
            <a:spLocks noGrp="1"/>
          </p:cNvSpPr>
          <p:nvPr>
            <p:ph type="sldNum" sz="quarter" idx="12"/>
          </p:nvPr>
        </p:nvSpPr>
        <p:spPr/>
        <p:txBody>
          <a:bodyPr/>
          <a:lstStyle/>
          <a:p>
            <a:pPr>
              <a:defRPr/>
            </a:pPr>
            <a:fld id="{7A37F66C-0255-411E-A444-21A7D80BA9C7}" type="slidenum">
              <a:rPr lang="en-US" smtClean="0"/>
              <a:pPr>
                <a:defRPr/>
              </a:pPr>
              <a:t>73</a:t>
            </a:fld>
            <a:endParaRPr lang="en-US"/>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C00000"/>
                </a:solidFill>
              </a:rPr>
              <a:t>Volcanic Ash Advisory Centers</a:t>
            </a:r>
            <a:br>
              <a:rPr lang="en-US" dirty="0" smtClean="0">
                <a:solidFill>
                  <a:srgbClr val="C00000"/>
                </a:solidFill>
              </a:rPr>
            </a:br>
            <a:r>
              <a:rPr lang="en-US" dirty="0" smtClean="0">
                <a:solidFill>
                  <a:srgbClr val="C00000"/>
                </a:solidFill>
              </a:rPr>
              <a:t>(VAAC)…</a:t>
            </a:r>
            <a:endParaRPr lang="en-US" dirty="0">
              <a:solidFill>
                <a:srgbClr val="C00000"/>
              </a:solidFill>
            </a:endParaRPr>
          </a:p>
        </p:txBody>
      </p:sp>
      <p:sp>
        <p:nvSpPr>
          <p:cNvPr id="3" name="Content Placeholder 2"/>
          <p:cNvSpPr>
            <a:spLocks noGrp="1"/>
          </p:cNvSpPr>
          <p:nvPr>
            <p:ph idx="1"/>
          </p:nvPr>
        </p:nvSpPr>
        <p:spPr/>
        <p:txBody>
          <a:bodyPr/>
          <a:lstStyle/>
          <a:p>
            <a:r>
              <a:rPr lang="en-US" sz="2400" dirty="0" smtClean="0"/>
              <a:t>VAAC Tokyo: </a:t>
            </a:r>
            <a:r>
              <a:rPr lang="en-US" sz="2400" dirty="0" smtClean="0">
                <a:hlinkClick r:id="rId2"/>
              </a:rPr>
              <a:t>http://ds.data.jma.go.jp/svd/vaac/data/index.html</a:t>
            </a:r>
            <a:endParaRPr lang="en-US" sz="2400" dirty="0" smtClean="0"/>
          </a:p>
          <a:p>
            <a:r>
              <a:rPr lang="en-US" sz="2400" dirty="0" smtClean="0"/>
              <a:t>VAAC Toulouse: </a:t>
            </a:r>
            <a:r>
              <a:rPr lang="en-US" sz="2400" dirty="0" smtClean="0">
                <a:hlinkClick r:id="rId3"/>
              </a:rPr>
              <a:t>http://www.meteo.fr/aeroweb/info/vaac/homepage/eindex.html</a:t>
            </a:r>
            <a:endParaRPr lang="en-US" sz="2400" dirty="0" smtClean="0"/>
          </a:p>
          <a:p>
            <a:r>
              <a:rPr lang="en-US" sz="2400" dirty="0" smtClean="0"/>
              <a:t>VAAC Buenos Aires: </a:t>
            </a:r>
            <a:r>
              <a:rPr lang="en-US" sz="2400" dirty="0" smtClean="0">
                <a:hlinkClick r:id="rId4"/>
              </a:rPr>
              <a:t>http://www.smn.gov.ar/?mod=vaac&amp;id=1</a:t>
            </a:r>
            <a:endParaRPr lang="en-US" sz="2400" dirty="0" smtClean="0"/>
          </a:p>
          <a:p>
            <a:r>
              <a:rPr lang="en-US" sz="2400" dirty="0" smtClean="0"/>
              <a:t>VAAC  Darwin: </a:t>
            </a:r>
            <a:r>
              <a:rPr lang="en-US" sz="2400" dirty="0" smtClean="0">
                <a:hlinkClick r:id="rId5"/>
              </a:rPr>
              <a:t>http://www.bom.gov.au/info/vaac/</a:t>
            </a:r>
            <a:endParaRPr lang="en-US" sz="2400" dirty="0" smtClean="0"/>
          </a:p>
          <a:p>
            <a:r>
              <a:rPr lang="en-US" sz="2400" dirty="0" smtClean="0"/>
              <a:t>VAAC  Wellington: </a:t>
            </a:r>
            <a:r>
              <a:rPr lang="en-US" sz="2400" dirty="0" smtClean="0">
                <a:hlinkClick r:id="rId6"/>
              </a:rPr>
              <a:t>http://vaac.metservice.com/vaac/index.php</a:t>
            </a:r>
            <a:endParaRPr lang="en-US" sz="2400" dirty="0" smtClean="0"/>
          </a:p>
          <a:p>
            <a:endParaRPr lang="en-US" sz="2400" dirty="0" smtClean="0"/>
          </a:p>
          <a:p>
            <a:pPr>
              <a:buNone/>
            </a:pPr>
            <a:endParaRPr lang="en-US" dirty="0"/>
          </a:p>
        </p:txBody>
      </p:sp>
      <p:sp>
        <p:nvSpPr>
          <p:cNvPr id="4" name="Date Placeholder 3"/>
          <p:cNvSpPr>
            <a:spLocks noGrp="1"/>
          </p:cNvSpPr>
          <p:nvPr>
            <p:ph type="dt" sz="half" idx="10"/>
          </p:nvPr>
        </p:nvSpPr>
        <p:spPr/>
        <p:txBody>
          <a:bodyPr/>
          <a:lstStyle/>
          <a:p>
            <a:pPr>
              <a:defRPr/>
            </a:pPr>
            <a:fld id="{A815DA9C-0A41-4C4B-825B-CB5B9A0C5D1D}" type="datetime1">
              <a:rPr lang="en-US" smtClean="0"/>
              <a:pPr>
                <a:defRPr/>
              </a:pPr>
              <a:t>9/15/2008</a:t>
            </a:fld>
            <a:endParaRPr lang="en-US"/>
          </a:p>
        </p:txBody>
      </p:sp>
      <p:sp>
        <p:nvSpPr>
          <p:cNvPr id="5" name="Slide Number Placeholder 4"/>
          <p:cNvSpPr>
            <a:spLocks noGrp="1"/>
          </p:cNvSpPr>
          <p:nvPr>
            <p:ph type="sldNum" sz="quarter" idx="12"/>
          </p:nvPr>
        </p:nvSpPr>
        <p:spPr/>
        <p:txBody>
          <a:bodyPr/>
          <a:lstStyle/>
          <a:p>
            <a:pPr>
              <a:defRPr/>
            </a:pPr>
            <a:fld id="{7A37F66C-0255-411E-A444-21A7D80BA9C7}" type="slidenum">
              <a:rPr lang="en-US" smtClean="0"/>
              <a:pPr>
                <a:defRPr/>
              </a:pPr>
              <a:t>74</a:t>
            </a:fld>
            <a:endParaRPr 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000" b="-3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90600"/>
          </a:xfrm>
        </p:spPr>
        <p:txBody>
          <a:bodyPr/>
          <a:lstStyle/>
          <a:p>
            <a:r>
              <a:rPr lang="en-US" dirty="0" smtClean="0">
                <a:solidFill>
                  <a:schemeClr val="bg1"/>
                </a:solidFill>
              </a:rPr>
              <a:t>Volcanic Gases…</a:t>
            </a:r>
            <a:endParaRPr lang="en-US" dirty="0">
              <a:solidFill>
                <a:schemeClr val="bg1"/>
              </a:solidFill>
            </a:endParaRPr>
          </a:p>
        </p:txBody>
      </p:sp>
      <p:sp>
        <p:nvSpPr>
          <p:cNvPr id="3" name="Content Placeholder 2"/>
          <p:cNvSpPr>
            <a:spLocks noGrp="1"/>
          </p:cNvSpPr>
          <p:nvPr>
            <p:ph idx="1"/>
          </p:nvPr>
        </p:nvSpPr>
        <p:spPr>
          <a:xfrm>
            <a:off x="457200" y="838200"/>
            <a:ext cx="8229600" cy="4648200"/>
          </a:xfrm>
        </p:spPr>
        <p:txBody>
          <a:bodyPr/>
          <a:lstStyle/>
          <a:p>
            <a:r>
              <a:rPr lang="en-US" sz="2400" dirty="0" smtClean="0">
                <a:solidFill>
                  <a:srgbClr val="FFFF00"/>
                </a:solidFill>
              </a:rPr>
              <a:t>S0</a:t>
            </a:r>
            <a:r>
              <a:rPr lang="en-US" sz="2400" baseline="-25000" dirty="0" smtClean="0">
                <a:solidFill>
                  <a:srgbClr val="FFFF00"/>
                </a:solidFill>
              </a:rPr>
              <a:t>2</a:t>
            </a:r>
            <a:r>
              <a:rPr lang="en-US" sz="2400" dirty="0" smtClean="0">
                <a:solidFill>
                  <a:srgbClr val="FFFF00"/>
                </a:solidFill>
              </a:rPr>
              <a:t> gas can lead to acid rain production and air pollution downwind from the volcano. </a:t>
            </a:r>
          </a:p>
          <a:p>
            <a:r>
              <a:rPr lang="en-US" sz="2400" dirty="0" smtClean="0">
                <a:solidFill>
                  <a:srgbClr val="FFFF00"/>
                </a:solidFill>
              </a:rPr>
              <a:t>C0</a:t>
            </a:r>
            <a:r>
              <a:rPr lang="en-US" sz="2400" baseline="-25000" dirty="0" smtClean="0">
                <a:solidFill>
                  <a:srgbClr val="FFFF00"/>
                </a:solidFill>
              </a:rPr>
              <a:t>2</a:t>
            </a:r>
            <a:r>
              <a:rPr lang="en-US" sz="2400" dirty="0" smtClean="0">
                <a:solidFill>
                  <a:srgbClr val="FFFF00"/>
                </a:solidFill>
              </a:rPr>
              <a:t> gas, being heavier than air, may flow like a river into in adjacent low-lying areas and accumulate in the soil. If sufficient in depth (low mixing) and concentration, the C0</a:t>
            </a:r>
            <a:r>
              <a:rPr lang="en-US" sz="2400" baseline="-25000" dirty="0" smtClean="0">
                <a:solidFill>
                  <a:srgbClr val="FFFF00"/>
                </a:solidFill>
              </a:rPr>
              <a:t>2</a:t>
            </a:r>
            <a:r>
              <a:rPr lang="en-US" sz="2400" dirty="0" smtClean="0">
                <a:solidFill>
                  <a:srgbClr val="FFFF00"/>
                </a:solidFill>
              </a:rPr>
              <a:t> gas can be lethal to all living matter. </a:t>
            </a:r>
          </a:p>
          <a:p>
            <a:r>
              <a:rPr lang="en-US" sz="2400" dirty="0" smtClean="0">
                <a:solidFill>
                  <a:srgbClr val="FFFF00"/>
                </a:solidFill>
              </a:rPr>
              <a:t>A few notable eruptions in the past have released enough hydrogen fluoride (HF), carried on the wind and bound to ash particles, to kill or maim animals that ate any food coated in the ash.</a:t>
            </a:r>
            <a:endParaRPr lang="en-US" sz="2400" dirty="0">
              <a:solidFill>
                <a:srgbClr val="FFFF00"/>
              </a:solidFill>
            </a:endParaRPr>
          </a:p>
        </p:txBody>
      </p:sp>
      <p:sp>
        <p:nvSpPr>
          <p:cNvPr id="4" name="Date Placeholder 3"/>
          <p:cNvSpPr>
            <a:spLocks noGrp="1"/>
          </p:cNvSpPr>
          <p:nvPr>
            <p:ph type="dt" sz="half" idx="10"/>
          </p:nvPr>
        </p:nvSpPr>
        <p:spPr/>
        <p:txBody>
          <a:bodyPr/>
          <a:lstStyle/>
          <a:p>
            <a:pPr>
              <a:defRPr/>
            </a:pPr>
            <a:fld id="{A815DA9C-0A41-4C4B-825B-CB5B9A0C5D1D}" type="datetime1">
              <a:rPr lang="en-US" smtClean="0"/>
              <a:pPr>
                <a:defRPr/>
              </a:pPr>
              <a:t>9/15/2008</a:t>
            </a:fld>
            <a:endParaRPr lang="en-US"/>
          </a:p>
        </p:txBody>
      </p:sp>
      <p:sp>
        <p:nvSpPr>
          <p:cNvPr id="5" name="Slide Number Placeholder 4"/>
          <p:cNvSpPr>
            <a:spLocks noGrp="1"/>
          </p:cNvSpPr>
          <p:nvPr>
            <p:ph type="sldNum" sz="quarter" idx="12"/>
          </p:nvPr>
        </p:nvSpPr>
        <p:spPr/>
        <p:txBody>
          <a:bodyPr/>
          <a:lstStyle/>
          <a:p>
            <a:pPr>
              <a:defRPr/>
            </a:pPr>
            <a:fld id="{7A37F66C-0255-411E-A444-21A7D80BA9C7}" type="slidenum">
              <a:rPr lang="en-US" smtClean="0"/>
              <a:pPr>
                <a:defRPr/>
              </a:pPr>
              <a:t>8</a:t>
            </a:fld>
            <a:endParaRPr 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C00000"/>
                </a:solidFill>
              </a:rPr>
              <a:t>Health Hazards</a:t>
            </a:r>
            <a:endParaRPr lang="en-US" dirty="0">
              <a:solidFill>
                <a:srgbClr val="C00000"/>
              </a:solidFill>
            </a:endParaRPr>
          </a:p>
        </p:txBody>
      </p:sp>
      <p:sp>
        <p:nvSpPr>
          <p:cNvPr id="7" name="Content Placeholder 6"/>
          <p:cNvSpPr>
            <a:spLocks noGrp="1"/>
          </p:cNvSpPr>
          <p:nvPr>
            <p:ph idx="1"/>
          </p:nvPr>
        </p:nvSpPr>
        <p:spPr>
          <a:xfrm>
            <a:off x="457200" y="1066800"/>
            <a:ext cx="8229600" cy="5241925"/>
          </a:xfrm>
        </p:spPr>
        <p:txBody>
          <a:bodyPr/>
          <a:lstStyle/>
          <a:p>
            <a:r>
              <a:rPr lang="en-US" sz="2400" dirty="0" smtClean="0">
                <a:solidFill>
                  <a:schemeClr val="bg1"/>
                </a:solidFill>
              </a:rPr>
              <a:t>Collapsed roofs due to heavy ash fall.</a:t>
            </a:r>
          </a:p>
          <a:p>
            <a:r>
              <a:rPr lang="en-US" sz="2400" dirty="0" smtClean="0">
                <a:solidFill>
                  <a:schemeClr val="bg1"/>
                </a:solidFill>
              </a:rPr>
              <a:t>Inhaled ash particles from within a hot, dense </a:t>
            </a:r>
            <a:r>
              <a:rPr lang="en-US" sz="2400" dirty="0" err="1" smtClean="0">
                <a:solidFill>
                  <a:schemeClr val="bg1"/>
                </a:solidFill>
              </a:rPr>
              <a:t>pyroclastic</a:t>
            </a:r>
            <a:r>
              <a:rPr lang="en-US" sz="2400" dirty="0" smtClean="0">
                <a:solidFill>
                  <a:schemeClr val="bg1"/>
                </a:solidFill>
              </a:rPr>
              <a:t> flow will almost always results in death from burns or asphyxiation.</a:t>
            </a:r>
          </a:p>
          <a:p>
            <a:r>
              <a:rPr lang="en-US" sz="2400" dirty="0" smtClean="0">
                <a:solidFill>
                  <a:schemeClr val="bg1"/>
                </a:solidFill>
              </a:rPr>
              <a:t>Long term exposure to breathable ash particles, generally less than 10 microns in size, will result in acute symptoms, such as: nasal irritation, throat irritation , dry coughing.</a:t>
            </a:r>
          </a:p>
          <a:p>
            <a:r>
              <a:rPr lang="en-US" sz="2400" dirty="0" smtClean="0">
                <a:solidFill>
                  <a:schemeClr val="bg1"/>
                </a:solidFill>
              </a:rPr>
              <a:t>For people pre-existing respiratory problems, severe bronchitis  may result…with symptoms lasting from weeks to months after the </a:t>
            </a:r>
            <a:r>
              <a:rPr lang="en-US" sz="2400" dirty="0" err="1" smtClean="0">
                <a:solidFill>
                  <a:schemeClr val="bg1"/>
                </a:solidFill>
              </a:rPr>
              <a:t>ashfall</a:t>
            </a:r>
            <a:r>
              <a:rPr lang="en-US" sz="2400" dirty="0" smtClean="0">
                <a:solidFill>
                  <a:schemeClr val="bg1"/>
                </a:solidFill>
              </a:rPr>
              <a:t>.</a:t>
            </a:r>
          </a:p>
          <a:p>
            <a:r>
              <a:rPr lang="en-US" sz="2400" dirty="0" smtClean="0">
                <a:solidFill>
                  <a:schemeClr val="bg1"/>
                </a:solidFill>
              </a:rPr>
              <a:t>Eye and skin irritation and damage (to varying degrees) are also common side effects of exposure to airborne ash.</a:t>
            </a:r>
          </a:p>
          <a:p>
            <a:pPr>
              <a:buNone/>
            </a:pPr>
            <a:r>
              <a:rPr lang="en-US" sz="2400" dirty="0" smtClean="0"/>
              <a:t> </a:t>
            </a:r>
            <a:endParaRPr lang="en-US" sz="2400" dirty="0"/>
          </a:p>
        </p:txBody>
      </p:sp>
      <p:sp>
        <p:nvSpPr>
          <p:cNvPr id="5" name="Date Placeholder 4"/>
          <p:cNvSpPr>
            <a:spLocks noGrp="1"/>
          </p:cNvSpPr>
          <p:nvPr>
            <p:ph type="dt" sz="half" idx="10"/>
          </p:nvPr>
        </p:nvSpPr>
        <p:spPr/>
        <p:txBody>
          <a:bodyPr/>
          <a:lstStyle/>
          <a:p>
            <a:pPr>
              <a:defRPr/>
            </a:pPr>
            <a:fld id="{05F1608D-ED05-4113-ABEA-452205655258}" type="datetime1">
              <a:rPr lang="en-US" smtClean="0"/>
              <a:pPr>
                <a:defRPr/>
              </a:pPr>
              <a:t>9/15/2008</a:t>
            </a:fld>
            <a:endParaRPr lang="en-US"/>
          </a:p>
        </p:txBody>
      </p:sp>
      <p:sp>
        <p:nvSpPr>
          <p:cNvPr id="6" name="Slide Number Placeholder 5"/>
          <p:cNvSpPr>
            <a:spLocks noGrp="1"/>
          </p:cNvSpPr>
          <p:nvPr>
            <p:ph type="sldNum" sz="quarter" idx="12"/>
          </p:nvPr>
        </p:nvSpPr>
        <p:spPr/>
        <p:txBody>
          <a:bodyPr/>
          <a:lstStyle/>
          <a:p>
            <a:pPr>
              <a:defRPr/>
            </a:pPr>
            <a:fld id="{5B1EF0BF-0E92-488E-A0C8-804630E53FE4}" type="slidenum">
              <a:rPr lang="en-US" smtClean="0"/>
              <a:pPr>
                <a:defRPr/>
              </a:pPr>
              <a:t>9</a:t>
            </a:fld>
            <a:endParaRPr lang="en-US"/>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4511</TotalTime>
  <Words>6546</Words>
  <Application>Microsoft PowerPoint</Application>
  <PresentationFormat>On-screen Show (4:3)</PresentationFormat>
  <Paragraphs>672</Paragraphs>
  <Slides>74</Slides>
  <Notes>50</Notes>
  <HiddenSlides>0</HiddenSlides>
  <MMClips>0</MMClips>
  <ScaleCrop>false</ScaleCrop>
  <HeadingPairs>
    <vt:vector size="4" baseType="variant">
      <vt:variant>
        <vt:lpstr>Theme</vt:lpstr>
      </vt:variant>
      <vt:variant>
        <vt:i4>1</vt:i4>
      </vt:variant>
      <vt:variant>
        <vt:lpstr>Slide Titles</vt:lpstr>
      </vt:variant>
      <vt:variant>
        <vt:i4>74</vt:i4>
      </vt:variant>
    </vt:vector>
  </HeadingPairs>
  <TitlesOfParts>
    <vt:vector size="75" baseType="lpstr">
      <vt:lpstr>Apex</vt:lpstr>
      <vt:lpstr>VolcanIC ASH and Other Hazards</vt:lpstr>
      <vt:lpstr>Introduction</vt:lpstr>
      <vt:lpstr>The Dangers</vt:lpstr>
      <vt:lpstr>Volcanic Ash: What is it?</vt:lpstr>
      <vt:lpstr>Volcanic Ash: How it’s formed</vt:lpstr>
      <vt:lpstr>The Ash of St. Helens</vt:lpstr>
      <vt:lpstr>Volcanic Gases</vt:lpstr>
      <vt:lpstr>Volcanic Gases…</vt:lpstr>
      <vt:lpstr>Health Hazards</vt:lpstr>
      <vt:lpstr>Volcanic plumes as hazards to aviation</vt:lpstr>
      <vt:lpstr>Volcanic plume characteristics</vt:lpstr>
      <vt:lpstr>Volcanic plumes as hazards to aviation…</vt:lpstr>
      <vt:lpstr>Volcanic plumes as hazards to aviation…</vt:lpstr>
      <vt:lpstr>Slide 14</vt:lpstr>
      <vt:lpstr>Damage to Aircraft</vt:lpstr>
      <vt:lpstr>Slide 16</vt:lpstr>
      <vt:lpstr>Ash Recognition and Transport/Dispersal Problems</vt:lpstr>
      <vt:lpstr>Ash Recognition and Transport/Dispersal Problems…</vt:lpstr>
      <vt:lpstr>Slide 19</vt:lpstr>
      <vt:lpstr>Common Routes of some of the nearly 100,000 flights per year over the NPAC </vt:lpstr>
      <vt:lpstr>Volcanic Hazards to Airports</vt:lpstr>
      <vt:lpstr>Reducing Impact to Airport and Aircraft Operations</vt:lpstr>
      <vt:lpstr>Real-time Ash Detection</vt:lpstr>
      <vt:lpstr>Observational Strengths and Weaknesses</vt:lpstr>
      <vt:lpstr>Observational Strengths and Weaknesses</vt:lpstr>
      <vt:lpstr>Observational Strengths and Weaknesses</vt:lpstr>
      <vt:lpstr>Goals of Using Satellite Data</vt:lpstr>
      <vt:lpstr>Satellite Products Used:</vt:lpstr>
      <vt:lpstr>Satellite Products Used…:</vt:lpstr>
      <vt:lpstr>Observational Examples</vt:lpstr>
      <vt:lpstr>Kasatochi, GOES West, Visible Image Aug. 7, 2008</vt:lpstr>
      <vt:lpstr>Okmok, Terra/MODIS, Visible Image   July 13, 2008</vt:lpstr>
      <vt:lpstr>Kasatochi, NOAA 18 AVHRR, Channel 4, August 8, 2008</vt:lpstr>
      <vt:lpstr>Split-window IR detection</vt:lpstr>
      <vt:lpstr>Okmok, NOAA 17 AVHRR Split Window, July 13, 2008</vt:lpstr>
      <vt:lpstr>Okmok OMI (SO2) Composite Images</vt:lpstr>
      <vt:lpstr>Perhaps a TOMS UV Image/Graphic of ash (clouds) here?</vt:lpstr>
      <vt:lpstr>Aircraft Obs Okmok 08/03/2008</vt:lpstr>
      <vt:lpstr>Ground Obs Okmok 08/03/2008</vt:lpstr>
      <vt:lpstr>Radar Obs Augustine 01/13/2006</vt:lpstr>
      <vt:lpstr>Things to Remember</vt:lpstr>
      <vt:lpstr>Modeling Volcanic Ash/Gas Movement and Concentration</vt:lpstr>
      <vt:lpstr>Model Forecasts</vt:lpstr>
      <vt:lpstr>Characteristics of the PUFF Model</vt:lpstr>
      <vt:lpstr>Example of the PUFF Model</vt:lpstr>
      <vt:lpstr>Characteristics of the HYSPLIT Model</vt:lpstr>
      <vt:lpstr>Examples of the HYSPLIT Model</vt:lpstr>
      <vt:lpstr>Examples of the HYSPLIT Model…</vt:lpstr>
      <vt:lpstr>Examples of the HYSPLIT Model…</vt:lpstr>
      <vt:lpstr>Other Models:   The CANERM  - Canadian Emergency Response Model.</vt:lpstr>
      <vt:lpstr>Steps taken after detection</vt:lpstr>
      <vt:lpstr>The Organizations That Control Volcanic Hazards Detection and Warnings </vt:lpstr>
      <vt:lpstr>Organizations</vt:lpstr>
      <vt:lpstr>Organizations…</vt:lpstr>
      <vt:lpstr>NWS Ash Program Structure</vt:lpstr>
      <vt:lpstr>Organizational Timeline</vt:lpstr>
      <vt:lpstr>The Original Goals (1995)</vt:lpstr>
      <vt:lpstr>Recent Goals (2004)</vt:lpstr>
      <vt:lpstr>Recent Goals (2004) Continued </vt:lpstr>
      <vt:lpstr>Today’s Goals (from the 2007 National Volcanic Ash Operations Plan for Aviation) </vt:lpstr>
      <vt:lpstr>Volcanic Ash Advisory Center(s)</vt:lpstr>
      <vt:lpstr>VAACs of the World</vt:lpstr>
      <vt:lpstr>The VAAC’s Responsibilities</vt:lpstr>
      <vt:lpstr>VAAC Customers</vt:lpstr>
      <vt:lpstr>Volcanic Ash Advisory Issuance</vt:lpstr>
      <vt:lpstr>The Process of Issuing a Volcanic Ash Advisory</vt:lpstr>
      <vt:lpstr>The Process of Issuing an Volcanic Ash Advisory…</vt:lpstr>
      <vt:lpstr>VAA Cancellation</vt:lpstr>
      <vt:lpstr>Non Satellite Information </vt:lpstr>
      <vt:lpstr>VAAC Volcanic Ash Advisories</vt:lpstr>
      <vt:lpstr>Volcano Stats 2004-2008</vt:lpstr>
      <vt:lpstr>Volcanic Ash Graphics</vt:lpstr>
      <vt:lpstr>Volcanic Ash Advisory Centers (VAAC)</vt:lpstr>
      <vt:lpstr>Volcanic Ash Advisory Centers (VAAC)…</vt:lpstr>
    </vt:vector>
  </TitlesOfParts>
  <Company>GSO/URI</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Volcano Weather</dc:title>
  <dc:subject>Volcanic Ash, etc. </dc:subject>
  <dc:creator>Jeff Braun</dc:creator>
  <dc:description>For SHyMet/VISIT/ESSD Training 2008</dc:description>
  <cp:lastModifiedBy>braun</cp:lastModifiedBy>
  <cp:revision>492</cp:revision>
  <dcterms:created xsi:type="dcterms:W3CDTF">2003-06-19T01:06:42Z</dcterms:created>
  <dcterms:modified xsi:type="dcterms:W3CDTF">2008-09-15T17:30:12Z</dcterms:modified>
</cp:coreProperties>
</file>